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452" r:id="rId2"/>
    <p:sldId id="453" r:id="rId3"/>
    <p:sldId id="454" r:id="rId4"/>
    <p:sldId id="382" r:id="rId5"/>
    <p:sldId id="412" r:id="rId6"/>
    <p:sldId id="415" r:id="rId7"/>
    <p:sldId id="424" r:id="rId8"/>
    <p:sldId id="414" r:id="rId9"/>
    <p:sldId id="433" r:id="rId10"/>
    <p:sldId id="421" r:id="rId11"/>
    <p:sldId id="422" r:id="rId12"/>
    <p:sldId id="418" r:id="rId13"/>
    <p:sldId id="423" r:id="rId14"/>
    <p:sldId id="425" r:id="rId15"/>
    <p:sldId id="426" r:id="rId16"/>
    <p:sldId id="427" r:id="rId17"/>
    <p:sldId id="436" r:id="rId18"/>
    <p:sldId id="434" r:id="rId19"/>
    <p:sldId id="435" r:id="rId20"/>
    <p:sldId id="437" r:id="rId21"/>
    <p:sldId id="438" r:id="rId22"/>
    <p:sldId id="428" r:id="rId23"/>
    <p:sldId id="429" r:id="rId24"/>
    <p:sldId id="431" r:id="rId25"/>
    <p:sldId id="439" r:id="rId26"/>
    <p:sldId id="440" r:id="rId27"/>
    <p:sldId id="441" r:id="rId28"/>
    <p:sldId id="442" r:id="rId29"/>
    <p:sldId id="443" r:id="rId30"/>
    <p:sldId id="447" r:id="rId31"/>
    <p:sldId id="448" r:id="rId32"/>
    <p:sldId id="449" r:id="rId33"/>
    <p:sldId id="450" r:id="rId34"/>
    <p:sldId id="451" r:id="rId35"/>
    <p:sldId id="411" r:id="rId36"/>
    <p:sldId id="370" r:id="rId37"/>
  </p:sldIdLst>
  <p:sldSz cx="9144000" cy="5143500" type="screen16x9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28C8"/>
    <a:srgbClr val="119F33"/>
    <a:srgbClr val="D60093"/>
    <a:srgbClr val="FF51B7"/>
    <a:srgbClr val="800080"/>
    <a:srgbClr val="580034"/>
    <a:srgbClr val="C80077"/>
    <a:srgbClr val="EA5816"/>
    <a:srgbClr val="FFFFFF"/>
    <a:srgbClr val="67AFE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58" autoAdjust="0"/>
    <p:restoredTop sz="99443" autoAdjust="0"/>
  </p:normalViewPr>
  <p:slideViewPr>
    <p:cSldViewPr>
      <p:cViewPr varScale="1">
        <p:scale>
          <a:sx n="89" d="100"/>
          <a:sy n="89" d="100"/>
        </p:scale>
        <p:origin x="-750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36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7DD0A-9044-4D18-9C18-8B428ED92850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C6817-9CDC-4935-A4AC-27CF72BD8B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72913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87C70-E853-4894-BF07-D2F4B19C8F53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A47F99-6ADC-4C80-99B3-D41D132752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30098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99502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99502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38161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38161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38161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99502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99502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61245481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78642778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0" y="555526"/>
            <a:ext cx="9144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Administrator\Desktop\简约淡雅心形小草PPT背景\幻灯片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872209"/>
            <a:ext cx="6804247" cy="32918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51341292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8091-7EE4-41B5-8137-A62B04FCA6E6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A5FA-60D0-45B3-9A54-CD9302FF9B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85759757"/>
      </p:ext>
    </p:extLst>
  </p:cSld>
  <p:clrMapOvr>
    <a:masterClrMapping/>
  </p:clrMapOvr>
  <p:transition spd="slow"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8091-7EE4-41B5-8137-A62B04FCA6E6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A5FA-60D0-45B3-9A54-CD9302FF9B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58644646"/>
      </p:ext>
    </p:extLst>
  </p:cSld>
  <p:clrMapOvr>
    <a:masterClrMapping/>
  </p:clrMapOvr>
  <p:transition spd="slow"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8091-7EE4-41B5-8137-A62B04FCA6E6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A5FA-60D0-45B3-9A54-CD9302FF9B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40331868"/>
      </p:ext>
    </p:extLst>
  </p:cSld>
  <p:clrMapOvr>
    <a:masterClrMapping/>
  </p:clrMapOvr>
  <p:transition spd="slow"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8091-7EE4-41B5-8137-A62B04FCA6E6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A5FA-60D0-45B3-9A54-CD9302FF9B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44055827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8091-7EE4-41B5-8137-A62B04FCA6E6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A5FA-60D0-45B3-9A54-CD9302FF9B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99440134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8091-7EE4-41B5-8137-A62B04FCA6E6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A5FA-60D0-45B3-9A54-CD9302FF9B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96530106"/>
      </p:ext>
    </p:extLst>
  </p:cSld>
  <p:clrMapOvr>
    <a:masterClrMapping/>
  </p:clrMapOvr>
  <p:transition spd="slow"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8091-7EE4-41B5-8137-A62B04FCA6E6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A5FA-60D0-45B3-9A54-CD9302FF9B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78608446"/>
      </p:ext>
    </p:extLst>
  </p:cSld>
  <p:clrMapOvr>
    <a:masterClrMapping/>
  </p:clrMapOvr>
  <p:transition spd="slow"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8091-7EE4-41B5-8137-A62B04FCA6E6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A5FA-60D0-45B3-9A54-CD9302FF9B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74625225"/>
      </p:ext>
    </p:extLst>
  </p:cSld>
  <p:clrMapOvr>
    <a:masterClrMapping/>
  </p:clrMapOvr>
  <p:transition spd="slow">
    <p:cover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 userDrawn="1"/>
        </p:nvSpPr>
        <p:spPr>
          <a:xfrm>
            <a:off x="3131840" y="409253"/>
            <a:ext cx="28803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dirty="0" smtClean="0">
                <a:solidFill>
                  <a:schemeClr val="accent3"/>
                </a:solidFill>
              </a:rPr>
              <a:t>单击输入标题</a:t>
            </a:r>
            <a:endParaRPr lang="en-US" altLang="zh-CN" sz="2100" dirty="0" smtClean="0">
              <a:solidFill>
                <a:schemeClr val="accent3"/>
              </a:solidFill>
            </a:endParaRPr>
          </a:p>
          <a:p>
            <a:pPr algn="ctr"/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单击此处添加副标题或详细文本描述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131840" y="4587974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 smtClean="0">
                <a:ln>
                  <a:noFill/>
                </a:ln>
                <a:solidFill>
                  <a:schemeClr val="accent3"/>
                </a:solidFill>
              </a:rPr>
              <a:t>www.</a:t>
            </a:r>
            <a:r>
              <a:rPr lang="zh-CN" altLang="en-US" sz="800" dirty="0" smtClean="0">
                <a:ln>
                  <a:noFill/>
                </a:ln>
                <a:solidFill>
                  <a:schemeClr val="accent3"/>
                </a:solidFill>
              </a:rPr>
              <a:t>企业网站</a:t>
            </a:r>
            <a:r>
              <a:rPr lang="en-US" altLang="zh-CN" sz="800" dirty="0" smtClean="0">
                <a:ln>
                  <a:noFill/>
                </a:ln>
                <a:solidFill>
                  <a:schemeClr val="accent3"/>
                </a:solidFill>
              </a:rPr>
              <a:t>.com</a:t>
            </a:r>
          </a:p>
          <a:p>
            <a:pPr algn="ctr"/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企业名称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宣传口号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企业标题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3419872" y="339502"/>
            <a:ext cx="246466" cy="384285"/>
            <a:chOff x="3579019" y="293633"/>
            <a:chExt cx="361957" cy="564356"/>
          </a:xfrm>
        </p:grpSpPr>
        <p:sp>
          <p:nvSpPr>
            <p:cNvPr id="18" name="任意多边形 17"/>
            <p:cNvSpPr/>
            <p:nvPr/>
          </p:nvSpPr>
          <p:spPr>
            <a:xfrm>
              <a:off x="3579019" y="433388"/>
              <a:ext cx="230981" cy="376237"/>
            </a:xfrm>
            <a:custGeom>
              <a:avLst/>
              <a:gdLst>
                <a:gd name="connsiteX0" fmla="*/ 0 w 230981"/>
                <a:gd name="connsiteY0" fmla="*/ 0 h 376237"/>
                <a:gd name="connsiteX1" fmla="*/ 230981 w 230981"/>
                <a:gd name="connsiteY1" fmla="*/ 376237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981" h="376237">
                  <a:moveTo>
                    <a:pt x="0" y="0"/>
                  </a:moveTo>
                  <a:lnTo>
                    <a:pt x="230981" y="376237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661175" y="481752"/>
              <a:ext cx="230981" cy="376237"/>
            </a:xfrm>
            <a:custGeom>
              <a:avLst/>
              <a:gdLst>
                <a:gd name="connsiteX0" fmla="*/ 0 w 230981"/>
                <a:gd name="connsiteY0" fmla="*/ 0 h 376237"/>
                <a:gd name="connsiteX1" fmla="*/ 230981 w 230981"/>
                <a:gd name="connsiteY1" fmla="*/ 376237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981" h="376237">
                  <a:moveTo>
                    <a:pt x="0" y="0"/>
                  </a:moveTo>
                  <a:lnTo>
                    <a:pt x="230981" y="376237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594504" y="293633"/>
              <a:ext cx="230981" cy="376237"/>
            </a:xfrm>
            <a:custGeom>
              <a:avLst/>
              <a:gdLst>
                <a:gd name="connsiteX0" fmla="*/ 0 w 230981"/>
                <a:gd name="connsiteY0" fmla="*/ 0 h 376237"/>
                <a:gd name="connsiteX1" fmla="*/ 230981 w 230981"/>
                <a:gd name="connsiteY1" fmla="*/ 376237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981" h="376237">
                  <a:moveTo>
                    <a:pt x="0" y="0"/>
                  </a:moveTo>
                  <a:lnTo>
                    <a:pt x="230981" y="376237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3795720" y="507901"/>
              <a:ext cx="145256" cy="235743"/>
            </a:xfrm>
            <a:custGeom>
              <a:avLst/>
              <a:gdLst>
                <a:gd name="connsiteX0" fmla="*/ 0 w 230981"/>
                <a:gd name="connsiteY0" fmla="*/ 0 h 376237"/>
                <a:gd name="connsiteX1" fmla="*/ 230981 w 230981"/>
                <a:gd name="connsiteY1" fmla="*/ 376237 h 376237"/>
                <a:gd name="connsiteX0" fmla="*/ 0 w 145256"/>
                <a:gd name="connsiteY0" fmla="*/ 0 h 235743"/>
                <a:gd name="connsiteX1" fmla="*/ 145256 w 145256"/>
                <a:gd name="connsiteY1" fmla="*/ 23574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256" h="235743">
                  <a:moveTo>
                    <a:pt x="0" y="0"/>
                  </a:moveTo>
                  <a:lnTo>
                    <a:pt x="145256" y="235743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 userDrawn="1"/>
        </p:nvGrpSpPr>
        <p:grpSpPr>
          <a:xfrm flipH="1">
            <a:off x="5477662" y="339502"/>
            <a:ext cx="246466" cy="384285"/>
            <a:chOff x="3579019" y="293633"/>
            <a:chExt cx="361957" cy="564356"/>
          </a:xfrm>
        </p:grpSpPr>
        <p:sp>
          <p:nvSpPr>
            <p:cNvPr id="23" name="任意多边形 22"/>
            <p:cNvSpPr/>
            <p:nvPr/>
          </p:nvSpPr>
          <p:spPr>
            <a:xfrm>
              <a:off x="3579019" y="433388"/>
              <a:ext cx="230981" cy="376237"/>
            </a:xfrm>
            <a:custGeom>
              <a:avLst/>
              <a:gdLst>
                <a:gd name="connsiteX0" fmla="*/ 0 w 230981"/>
                <a:gd name="connsiteY0" fmla="*/ 0 h 376237"/>
                <a:gd name="connsiteX1" fmla="*/ 230981 w 230981"/>
                <a:gd name="connsiteY1" fmla="*/ 376237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981" h="376237">
                  <a:moveTo>
                    <a:pt x="0" y="0"/>
                  </a:moveTo>
                  <a:lnTo>
                    <a:pt x="230981" y="376237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661175" y="481752"/>
              <a:ext cx="230981" cy="376237"/>
            </a:xfrm>
            <a:custGeom>
              <a:avLst/>
              <a:gdLst>
                <a:gd name="connsiteX0" fmla="*/ 0 w 230981"/>
                <a:gd name="connsiteY0" fmla="*/ 0 h 376237"/>
                <a:gd name="connsiteX1" fmla="*/ 230981 w 230981"/>
                <a:gd name="connsiteY1" fmla="*/ 376237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981" h="376237">
                  <a:moveTo>
                    <a:pt x="0" y="0"/>
                  </a:moveTo>
                  <a:lnTo>
                    <a:pt x="230981" y="376237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3594504" y="293633"/>
              <a:ext cx="230981" cy="376237"/>
            </a:xfrm>
            <a:custGeom>
              <a:avLst/>
              <a:gdLst>
                <a:gd name="connsiteX0" fmla="*/ 0 w 230981"/>
                <a:gd name="connsiteY0" fmla="*/ 0 h 376237"/>
                <a:gd name="connsiteX1" fmla="*/ 230981 w 230981"/>
                <a:gd name="connsiteY1" fmla="*/ 376237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981" h="376237">
                  <a:moveTo>
                    <a:pt x="0" y="0"/>
                  </a:moveTo>
                  <a:lnTo>
                    <a:pt x="230981" y="376237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3795720" y="507901"/>
              <a:ext cx="145256" cy="235743"/>
            </a:xfrm>
            <a:custGeom>
              <a:avLst/>
              <a:gdLst>
                <a:gd name="connsiteX0" fmla="*/ 0 w 230981"/>
                <a:gd name="connsiteY0" fmla="*/ 0 h 376237"/>
                <a:gd name="connsiteX1" fmla="*/ 230981 w 230981"/>
                <a:gd name="connsiteY1" fmla="*/ 376237 h 376237"/>
                <a:gd name="connsiteX0" fmla="*/ 0 w 145256"/>
                <a:gd name="connsiteY0" fmla="*/ 0 h 235743"/>
                <a:gd name="connsiteX1" fmla="*/ 145256 w 145256"/>
                <a:gd name="connsiteY1" fmla="*/ 23574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256" h="235743">
                  <a:moveTo>
                    <a:pt x="0" y="0"/>
                  </a:moveTo>
                  <a:lnTo>
                    <a:pt x="145256" y="235743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7" name="直接连接符 26"/>
          <p:cNvCxnSpPr/>
          <p:nvPr userDrawn="1"/>
        </p:nvCxnSpPr>
        <p:spPr>
          <a:xfrm flipH="1">
            <a:off x="526183" y="690855"/>
            <a:ext cx="314015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 flipH="1">
            <a:off x="5477662" y="690855"/>
            <a:ext cx="3140157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/>
        </p:nvCxnSpPr>
        <p:spPr>
          <a:xfrm flipH="1">
            <a:off x="526184" y="4749606"/>
            <a:ext cx="3325736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/>
        </p:nvCxnSpPr>
        <p:spPr>
          <a:xfrm flipH="1">
            <a:off x="5292080" y="4749606"/>
            <a:ext cx="332574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25028080"/>
      </p:ext>
    </p:extLst>
  </p:cSld>
  <p:clrMapOvr>
    <a:masterClrMapping/>
  </p:clrMapOvr>
  <p:transition spd="slow">
    <p:cover dir="ld"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8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12" fill="hold" nodeType="afterEffect" p14:presetBounceEnd="8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6" fill="hold" nodeType="withEffect" p14:presetBounceEnd="8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</p:bldLst>
      </p:timing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B87F75F-0C76-4FA0-8F23-7A6129A71AC7}" type="datetimeFigureOut">
              <a:rPr lang="zh-CN" altLang="en-US"/>
              <a:pPr>
                <a:defRPr/>
              </a:pPr>
              <a:t>2020/2/4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8809996-C816-4C5E-9D04-84FBDE248D6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A8091-7EE4-41B5-8137-A62B04FCA6E6}" type="datetimeFigureOut">
              <a:rPr lang="zh-CN" altLang="en-US" smtClean="0"/>
              <a:pPr/>
              <a:t>2020/2/4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AA5FA-60D0-45B3-9A54-CD9302FF9B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7842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ransition spd="slow">
    <p:cover dir="l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24186;&#38738;\Desktop\20200210&#21021;&#19977;&#39640;&#19977;&#30452;&#25773;&#23398;&#28857;&#31185;&#23398;&#38450;&#25252;&#30693;&#35782;&#65292;&#20445;&#25345;&#20581;&#24247;&#29983;&#27963;\&#23567;&#35270;&#39057;.mp4" TargetMode="External"/><Relationship Id="rId5" Type="http://schemas.openxmlformats.org/officeDocument/2006/relationships/image" Target="../media/image22.jpeg"/><Relationship Id="rId4" Type="http://schemas.openxmlformats.org/officeDocument/2006/relationships/hyperlink" Target="&#23567;&#35270;&#39057;.mp4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简约淡雅心形小草PPT背景\幻灯片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533556" y="379588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C:\Users\幺青\Desktop\20200210初三高三直播学点科学防护知识，保持健康生活\世纪大钟.jpg"/>
          <p:cNvPicPr>
            <a:picLocks noChangeAspect="1" noChangeArrowheads="1"/>
          </p:cNvPicPr>
          <p:nvPr/>
        </p:nvPicPr>
        <p:blipFill>
          <a:blip r:embed="rId4"/>
          <a:srcRect l="42538" t="5034" r="20522" b="16107"/>
          <a:stretch>
            <a:fillRect/>
          </a:stretch>
        </p:blipFill>
        <p:spPr bwMode="auto">
          <a:xfrm>
            <a:off x="1500166" y="785800"/>
            <a:ext cx="2357454" cy="335758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714876" y="1285866"/>
            <a:ext cx="2350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3328C8"/>
                </a:solidFill>
                <a:latin typeface="+mn-ea"/>
              </a:rPr>
              <a:t>2019-2020</a:t>
            </a:r>
            <a:r>
              <a:rPr lang="zh-CN" altLang="en-US" b="1" dirty="0" smtClean="0">
                <a:solidFill>
                  <a:srgbClr val="3328C8"/>
                </a:solidFill>
                <a:latin typeface="+mn-ea"/>
              </a:rPr>
              <a:t>第二学期</a:t>
            </a:r>
            <a:endParaRPr lang="en-US" altLang="zh-CN" b="1" dirty="0" smtClean="0">
              <a:solidFill>
                <a:srgbClr val="3328C8"/>
              </a:solidFill>
              <a:latin typeface="+mn-ea"/>
            </a:endParaRPr>
          </a:p>
          <a:p>
            <a:r>
              <a:rPr lang="zh-CN" altLang="en-US" b="1" dirty="0" smtClean="0">
                <a:solidFill>
                  <a:srgbClr val="3328C8"/>
                </a:solidFill>
                <a:latin typeface="+mn-ea"/>
              </a:rPr>
              <a:t>         </a:t>
            </a:r>
            <a:endParaRPr lang="zh-CN" altLang="en-US" b="1" dirty="0">
              <a:solidFill>
                <a:srgbClr val="3328C8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86314" y="192880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rgbClr val="002060"/>
                </a:solidFill>
                <a:latin typeface="+mn-ea"/>
              </a:rPr>
              <a:t>开学了！</a:t>
            </a:r>
            <a:endParaRPr lang="zh-CN" altLang="en-US" sz="4800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28" y="3429006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2020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55998442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简约淡雅心形小草PPT背景\幻灯片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143240" y="2000246"/>
            <a:ext cx="5268091" cy="684793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4000" b="1" dirty="0" smtClean="0">
                <a:solidFill>
                  <a:schemeClr val="tx2">
                    <a:lumMod val="75000"/>
                  </a:schemeClr>
                </a:solidFill>
                <a:latin typeface="华文细黑" pitchFamily="2" charset="-122"/>
                <a:ea typeface="华文细黑" pitchFamily="2" charset="-122"/>
              </a:rPr>
              <a:t>让</a:t>
            </a:r>
            <a:r>
              <a:rPr lang="zh-CN" altLang="en-US" sz="4000" dirty="0" smtClean="0">
                <a:solidFill>
                  <a:schemeClr val="tx2">
                    <a:lumMod val="75000"/>
                  </a:schemeClr>
                </a:solidFill>
                <a:latin typeface="华文细黑" pitchFamily="2" charset="-122"/>
                <a:ea typeface="华文细黑" pitchFamily="2" charset="-122"/>
              </a:rPr>
              <a:t>生活更</a:t>
            </a:r>
            <a:r>
              <a:rPr lang="zh-CN" altLang="en-US" sz="4000" b="1" dirty="0" smtClean="0">
                <a:solidFill>
                  <a:schemeClr val="tx2">
                    <a:lumMod val="75000"/>
                  </a:schemeClr>
                </a:solidFill>
                <a:latin typeface="华文细黑" pitchFamily="2" charset="-122"/>
                <a:ea typeface="华文细黑" pitchFamily="2" charset="-122"/>
              </a:rPr>
              <a:t>健康更有意义</a:t>
            </a:r>
            <a:endParaRPr lang="zh-CN" altLang="en-US" sz="4000" dirty="0">
              <a:solidFill>
                <a:schemeClr val="tx2">
                  <a:lumMod val="75000"/>
                </a:schemeClr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43306" y="1285866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tx2">
                    <a:lumMod val="75000"/>
                  </a:schemeClr>
                </a:solidFill>
                <a:latin typeface="华文细黑" pitchFamily="2" charset="-122"/>
                <a:ea typeface="华文细黑" pitchFamily="2" charset="-122"/>
              </a:rPr>
              <a:t>学点科学防护知识</a:t>
            </a:r>
            <a:endParaRPr lang="zh-CN" altLang="en-US" sz="4000" b="1" dirty="0">
              <a:solidFill>
                <a:schemeClr val="tx2">
                  <a:lumMod val="75000"/>
                </a:schemeClr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3556" y="379588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57554" y="4143386"/>
            <a:ext cx="3108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119F33"/>
                </a:solidFill>
                <a:latin typeface="华文行楷" pitchFamily="2" charset="-122"/>
                <a:ea typeface="华文行楷" pitchFamily="2" charset="-122"/>
              </a:rPr>
              <a:t>河西区教育中心       么 青</a:t>
            </a:r>
            <a:endParaRPr lang="zh-CN" altLang="en-US" sz="2000" dirty="0">
              <a:solidFill>
                <a:srgbClr val="119F33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720856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002060"/>
                </a:solidFill>
              </a:rPr>
              <a:t>面对疫情：</a:t>
            </a:r>
            <a:endParaRPr lang="zh-CN" altLang="en-US" sz="4000" b="1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714494"/>
            <a:ext cx="2170962" cy="23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55998442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50"/>
                            </p:stCondLst>
                            <p:childTnLst>
                              <p:par>
                                <p:cTn id="18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istrator\Desktop\简约淡雅心形小草PPT背景\幻灯片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2" name="Picture 2" descr="H:\讲课\基层讲课\2020年下校讲课\20200210初三高三直播学点科学防护知识，保持健康生活\众志成城抗击肺炎疫情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285866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357422" y="3786196"/>
            <a:ext cx="41088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   河西区委区政府领导、教育局领导</a:t>
            </a:r>
            <a:endParaRPr lang="en-US" altLang="zh-CN" dirty="0" smtClean="0"/>
          </a:p>
          <a:p>
            <a:r>
              <a:rPr lang="zh-CN" altLang="en-US" dirty="0" smtClean="0"/>
              <a:t>为师生保驾护航！打响疫情防控阻击战</a:t>
            </a:r>
            <a:endParaRPr lang="zh-CN" altLang="en-US" dirty="0"/>
          </a:p>
        </p:txBody>
      </p:sp>
      <p:pic>
        <p:nvPicPr>
          <p:cNvPr id="4" name="Picture 3" descr="H:\讲课\基层讲课\2020年下校讲课\20200210初三高三直播学点科学防护知识，保持健康生活\李区视察照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500180"/>
            <a:ext cx="4714908" cy="21431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简约淡雅心形小草PPT背景\幻灯片2.JPG"/>
          <p:cNvPicPr>
            <a:picLocks noChangeAspect="1" noChangeArrowheads="1"/>
          </p:cNvPicPr>
          <p:nvPr/>
        </p:nvPicPr>
        <p:blipFill>
          <a:blip r:embed="rId3" cstate="print"/>
          <a:srcRect r="8411"/>
          <a:stretch>
            <a:fillRect/>
          </a:stretch>
        </p:blipFill>
        <p:spPr bwMode="auto">
          <a:xfrm>
            <a:off x="2142632" y="500048"/>
            <a:ext cx="7001368" cy="4643452"/>
          </a:xfrm>
          <a:prstGeom prst="rect">
            <a:avLst/>
          </a:prstGeom>
          <a:noFill/>
        </p:spPr>
      </p:pic>
      <p:sp>
        <p:nvSpPr>
          <p:cNvPr id="9" name="圆角矩形 8"/>
          <p:cNvSpPr/>
          <p:nvPr/>
        </p:nvSpPr>
        <p:spPr>
          <a:xfrm>
            <a:off x="928662" y="857238"/>
            <a:ext cx="7272808" cy="3370200"/>
          </a:xfrm>
          <a:prstGeom prst="roundRect">
            <a:avLst>
              <a:gd name="adj" fmla="val 4384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571604" y="500048"/>
            <a:ext cx="6992768" cy="557194"/>
            <a:chOff x="947324" y="607654"/>
            <a:chExt cx="2852927" cy="557194"/>
          </a:xfrm>
        </p:grpSpPr>
        <p:sp>
          <p:nvSpPr>
            <p:cNvPr id="12" name="圆角矩形 11"/>
            <p:cNvSpPr/>
            <p:nvPr/>
          </p:nvSpPr>
          <p:spPr>
            <a:xfrm>
              <a:off x="947324" y="607654"/>
              <a:ext cx="2400540" cy="557194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42797" y="607654"/>
              <a:ext cx="2357454" cy="523137"/>
            </a:xfrm>
            <a:prstGeom prst="rect">
              <a:avLst/>
            </a:prstGeom>
            <a:noFill/>
          </p:spPr>
          <p:txBody>
            <a:bodyPr wrap="square" lIns="91361" tIns="45679" rIns="91361" bIns="45679">
              <a:spAutoFit/>
            </a:bodyPr>
            <a:lstStyle/>
            <a:p>
              <a:pPr>
                <a:defRPr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向医护人员致敬！！！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2050" name="Picture 2" descr="H:\讲课\基层讲课\2020年下校讲课\20200210初三高三直播学点科学防护知识，保持健康生活\逆行者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357304"/>
            <a:ext cx="2143140" cy="2786082"/>
          </a:xfrm>
          <a:prstGeom prst="rect">
            <a:avLst/>
          </a:prstGeom>
          <a:noFill/>
        </p:spPr>
      </p:pic>
      <p:pic>
        <p:nvPicPr>
          <p:cNvPr id="2051" name="Picture 3" descr="H:\讲课\基层讲课\2020年下校讲课\20200210初三高三直播学点科学防护知识，保持健康生活\席地而卧的大夫们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1357304"/>
            <a:ext cx="2286016" cy="2786082"/>
          </a:xfrm>
          <a:prstGeom prst="rect">
            <a:avLst/>
          </a:prstGeom>
          <a:noFill/>
        </p:spPr>
      </p:pic>
      <p:pic>
        <p:nvPicPr>
          <p:cNvPr id="2052" name="Picture 4" descr="H:\讲课\基层讲课\2020年下校讲课\20200210初三高三直播学点科学防护知识，保持健康生活\口罩嘞破了脸的医生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1357304"/>
            <a:ext cx="2286016" cy="2786082"/>
          </a:xfrm>
          <a:prstGeom prst="rect">
            <a:avLst/>
          </a:prstGeom>
          <a:noFill/>
        </p:spPr>
      </p:pic>
      <p:pic>
        <p:nvPicPr>
          <p:cNvPr id="2053" name="Picture 5" descr="H:\讲课\基层讲课\2020年下校讲课\20200210初三高三直播学点科学防护知识，保持健康生活\口罩嘞破了脸的医生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8992" y="1357304"/>
            <a:ext cx="2285995" cy="2786082"/>
          </a:xfrm>
          <a:prstGeom prst="rect">
            <a:avLst/>
          </a:prstGeom>
          <a:noFill/>
        </p:spPr>
      </p:pic>
      <p:pic>
        <p:nvPicPr>
          <p:cNvPr id="1026" name="Picture 2" descr="C:\Users\幺青\Desktop\20200210初三高三直播学点科学防护知识，保持健康生活\天津医疗队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29124" y="1357304"/>
            <a:ext cx="3390907" cy="278608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4348" y="4357700"/>
            <a:ext cx="7688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习总书记说，这是“敬佑生命、救死扶伤、甘于奉献、大爱无疆</a:t>
            </a:r>
            <a:r>
              <a:rPr lang="en-US" altLang="zh-CN" dirty="0" smtClean="0"/>
              <a:t>”</a:t>
            </a:r>
            <a:r>
              <a:rPr lang="zh-CN" altLang="en-US" dirty="0" smtClean="0"/>
              <a:t>的精神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884741510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简约淡雅心形小草PPT背景\幻灯片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9658" y="843558"/>
            <a:ext cx="7644342" cy="4299942"/>
          </a:xfrm>
          <a:prstGeom prst="rect">
            <a:avLst/>
          </a:prstGeom>
          <a:noFill/>
        </p:spPr>
      </p:pic>
      <p:sp>
        <p:nvSpPr>
          <p:cNvPr id="9" name="圆角矩形 8"/>
          <p:cNvSpPr/>
          <p:nvPr/>
        </p:nvSpPr>
        <p:spPr>
          <a:xfrm>
            <a:off x="935596" y="1001750"/>
            <a:ext cx="7272808" cy="3370200"/>
          </a:xfrm>
          <a:prstGeom prst="roundRect">
            <a:avLst>
              <a:gd name="adj" fmla="val 4384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0"/>
          <p:cNvGrpSpPr/>
          <p:nvPr/>
        </p:nvGrpSpPr>
        <p:grpSpPr>
          <a:xfrm>
            <a:off x="1643042" y="785800"/>
            <a:ext cx="6492702" cy="557194"/>
            <a:chOff x="947324" y="607654"/>
            <a:chExt cx="2648909" cy="557194"/>
          </a:xfrm>
        </p:grpSpPr>
        <p:sp>
          <p:nvSpPr>
            <p:cNvPr id="12" name="圆角矩形 11"/>
            <p:cNvSpPr/>
            <p:nvPr/>
          </p:nvSpPr>
          <p:spPr>
            <a:xfrm>
              <a:off x="947324" y="607654"/>
              <a:ext cx="2400540" cy="557194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38779" y="607654"/>
              <a:ext cx="2357454" cy="523137"/>
            </a:xfrm>
            <a:prstGeom prst="rect">
              <a:avLst/>
            </a:prstGeom>
            <a:noFill/>
          </p:spPr>
          <p:txBody>
            <a:bodyPr wrap="square" lIns="91361" tIns="45679" rIns="91361" bIns="45679">
              <a:spAutoFit/>
            </a:bodyPr>
            <a:lstStyle/>
            <a:p>
              <a:pPr>
                <a:defRPr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向各行各业工作人员致敬！！！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4098" name="Picture 2" descr="H:\讲课\基层讲课\2020年下校讲课\20200210初三高三直播学点科学防护知识，保持健康生活\逆行社工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1428742"/>
            <a:ext cx="2286016" cy="2714644"/>
          </a:xfrm>
          <a:prstGeom prst="rect">
            <a:avLst/>
          </a:prstGeom>
          <a:noFill/>
        </p:spPr>
      </p:pic>
      <p:pic>
        <p:nvPicPr>
          <p:cNvPr id="4099" name="Picture 3" descr="H:\讲课\基层讲课\2020年下校讲课\20200210初三高三直播学点科学防护知识，保持健康生活\逆行社工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1428742"/>
            <a:ext cx="2321720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84741510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简约淡雅心形小草PPT背景\幻灯片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040878" cy="4786328"/>
          </a:xfrm>
          <a:prstGeom prst="rect">
            <a:avLst/>
          </a:prstGeom>
          <a:noFill/>
        </p:spPr>
      </p:pic>
      <p:sp>
        <p:nvSpPr>
          <p:cNvPr id="9" name="圆角矩形 8"/>
          <p:cNvSpPr/>
          <p:nvPr/>
        </p:nvSpPr>
        <p:spPr>
          <a:xfrm>
            <a:off x="1000100" y="785800"/>
            <a:ext cx="7272808" cy="3370200"/>
          </a:xfrm>
          <a:prstGeom prst="roundRect">
            <a:avLst>
              <a:gd name="adj" fmla="val 4384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0"/>
          <p:cNvGrpSpPr/>
          <p:nvPr/>
        </p:nvGrpSpPr>
        <p:grpSpPr>
          <a:xfrm>
            <a:off x="1643043" y="785800"/>
            <a:ext cx="4714908" cy="557194"/>
            <a:chOff x="947324" y="607654"/>
            <a:chExt cx="2400540" cy="557194"/>
          </a:xfrm>
        </p:grpSpPr>
        <p:sp>
          <p:nvSpPr>
            <p:cNvPr id="12" name="圆角矩形 11"/>
            <p:cNvSpPr/>
            <p:nvPr/>
          </p:nvSpPr>
          <p:spPr>
            <a:xfrm>
              <a:off x="947324" y="607654"/>
              <a:ext cx="2400540" cy="557194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38298" y="607654"/>
              <a:ext cx="1807018" cy="523137"/>
            </a:xfrm>
            <a:prstGeom prst="rect">
              <a:avLst/>
            </a:prstGeom>
            <a:noFill/>
          </p:spPr>
          <p:txBody>
            <a:bodyPr wrap="square" lIns="91361" tIns="45679" rIns="91361" bIns="45679">
              <a:spAutoFit/>
            </a:bodyPr>
            <a:lstStyle/>
            <a:p>
              <a:pPr>
                <a:defRPr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党中央坚强领导！！！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5123" name="Picture 3" descr="H:\讲课\基层讲课\2020年下校讲课\20200210初三高三直播学点科学防护知识，保持健康生活\初一政治局会议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1428742"/>
            <a:ext cx="2071702" cy="2714644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 t="2326" b="11628"/>
          <a:stretch>
            <a:fillRect/>
          </a:stretch>
        </p:blipFill>
        <p:spPr bwMode="auto">
          <a:xfrm>
            <a:off x="5643570" y="1428742"/>
            <a:ext cx="229868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 descr="H:\讲课\基层讲课\2020年下校讲课\20200210初三高三直播学点科学防护知识，保持健康生活\孙春兰赴湖北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52" y="1428742"/>
            <a:ext cx="1857388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84741510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1428742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70C0"/>
                </a:solidFill>
              </a:rPr>
              <a:t>我们应该怎么办？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pic>
        <p:nvPicPr>
          <p:cNvPr id="4" name="Picture 5" descr="1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142990"/>
            <a:ext cx="11525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dministrator\Desktop\简约淡雅心形小草PPT背景\幻灯片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75817" cy="621508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857620" y="1928808"/>
            <a:ext cx="4652538" cy="746348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4400" b="1" dirty="0" smtClean="0">
                <a:solidFill>
                  <a:srgbClr val="119F33"/>
                </a:solidFill>
                <a:latin typeface="微软雅黑" pitchFamily="34" charset="-122"/>
                <a:ea typeface="微软雅黑" pitchFamily="34" charset="-122"/>
              </a:rPr>
              <a:t>保持健康有意生活</a:t>
            </a:r>
            <a:endParaRPr lang="zh-CN" altLang="en-US" sz="4400" b="1" dirty="0">
              <a:solidFill>
                <a:srgbClr val="119F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6116" y="100011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119F33"/>
                </a:solidFill>
                <a:latin typeface="微软雅黑" pitchFamily="34" charset="-122"/>
                <a:ea typeface="微软雅黑" pitchFamily="34" charset="-122"/>
              </a:rPr>
              <a:t>学点科学防护知识</a:t>
            </a:r>
            <a:endParaRPr lang="zh-CN" altLang="en-US" sz="4400" b="1" dirty="0">
              <a:solidFill>
                <a:srgbClr val="119F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3556" y="379588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5" name="Picture 3" descr="H:\讲课\基层讲课\2020年下校讲课\20200210初三高三直播学点科学防护知识，保持健康生活\最重要的事情说三遍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296000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2285984" y="2285998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solidFill>
                  <a:srgbClr val="119F33"/>
                </a:solidFill>
                <a:latin typeface="华文细黑" pitchFamily="2" charset="-122"/>
                <a:ea typeface="华文细黑" pitchFamily="2" charset="-122"/>
              </a:rPr>
              <a:t>学点科学防护知识</a:t>
            </a:r>
            <a:endParaRPr lang="zh-CN" altLang="en-US" sz="4400" b="1" dirty="0">
              <a:solidFill>
                <a:srgbClr val="119F33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85918" y="2928940"/>
            <a:ext cx="58272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solidFill>
                  <a:srgbClr val="119F33"/>
                </a:solidFill>
                <a:latin typeface="华文细黑" pitchFamily="2" charset="-122"/>
                <a:ea typeface="华文细黑" pitchFamily="2" charset="-122"/>
              </a:rPr>
              <a:t>让</a:t>
            </a:r>
            <a:r>
              <a:rPr lang="zh-CN" altLang="en-US" sz="4400" dirty="0" smtClean="0">
                <a:solidFill>
                  <a:srgbClr val="119F33"/>
                </a:solidFill>
                <a:latin typeface="华文细黑" pitchFamily="2" charset="-122"/>
                <a:ea typeface="华文细黑" pitchFamily="2" charset="-122"/>
              </a:rPr>
              <a:t>生活更</a:t>
            </a:r>
            <a:r>
              <a:rPr lang="zh-CN" altLang="en-US" sz="4400" b="1" dirty="0" smtClean="0">
                <a:solidFill>
                  <a:srgbClr val="119F33"/>
                </a:solidFill>
                <a:latin typeface="华文细黑" pitchFamily="2" charset="-122"/>
                <a:ea typeface="华文细黑" pitchFamily="2" charset="-122"/>
              </a:rPr>
              <a:t>健康更有意义</a:t>
            </a:r>
            <a:endParaRPr lang="zh-CN" altLang="en-US" sz="4400" dirty="0">
              <a:solidFill>
                <a:srgbClr val="119F33"/>
              </a:solidFill>
              <a:latin typeface="华文细黑" pitchFamily="2" charset="-122"/>
              <a:ea typeface="华文细黑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5998442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500048"/>
            <a:ext cx="3314737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28610"/>
            <a:ext cx="3357586" cy="404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讲课\基层讲课\2020年下校讲课\20200210初三高三直播学点科学防护知识，保持健康生活\卫计委防控知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85734"/>
            <a:ext cx="6858048" cy="47149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小视频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85786" y="428610"/>
            <a:ext cx="7143801" cy="4429156"/>
          </a:xfrm>
          <a:prstGeom prst="rect">
            <a:avLst/>
          </a:prstGeom>
        </p:spPr>
      </p:pic>
      <p:pic>
        <p:nvPicPr>
          <p:cNvPr id="3074" name="Picture 2" descr="H:\讲课\基层讲课\2020年下校讲课\20200210初三高三直播学点科学防护知识，保持健康生活\四类人群.jp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61950"/>
            <a:ext cx="7715304" cy="42815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00100" y="1571618"/>
            <a:ext cx="1753791" cy="1964820"/>
            <a:chOff x="1438419" y="2078706"/>
            <a:chExt cx="2338080" cy="2618925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>
                <a:defRPr/>
              </a:pPr>
              <a:endParaRPr lang="en-US" sz="2400" dirty="0">
                <a:sym typeface="Arial" panose="020B0604020202020204" pitchFamily="34" charset="0"/>
              </a:endParaRPr>
            </a:p>
          </p:txBody>
        </p:sp>
        <p:sp>
          <p:nvSpPr>
            <p:cNvPr id="39963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105086" y="2650028"/>
              <a:ext cx="857143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宅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6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尽量待在家里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928926" y="1571618"/>
            <a:ext cx="1753791" cy="2177177"/>
            <a:chOff x="4765819" y="2078706"/>
            <a:chExt cx="2338080" cy="2901978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337248" y="2650028"/>
              <a:ext cx="1364688" cy="1025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戴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2147483647 w 286"/>
                <a:gd name="T1" fmla="*/ 2147483647 h 288"/>
                <a:gd name="T2" fmla="*/ 2147483647 w 286"/>
                <a:gd name="T3" fmla="*/ 2147483647 h 288"/>
                <a:gd name="T4" fmla="*/ 2147483647 w 286"/>
                <a:gd name="T5" fmla="*/ 2147483647 h 288"/>
                <a:gd name="T6" fmla="*/ 2147483647 w 286"/>
                <a:gd name="T7" fmla="*/ 0 h 288"/>
                <a:gd name="T8" fmla="*/ 2147483647 w 286"/>
                <a:gd name="T9" fmla="*/ 0 h 288"/>
                <a:gd name="T10" fmla="*/ 2147483647 w 286"/>
                <a:gd name="T11" fmla="*/ 2147483647 h 288"/>
                <a:gd name="T12" fmla="*/ 2147483647 w 286"/>
                <a:gd name="T13" fmla="*/ 2147483647 h 288"/>
                <a:gd name="T14" fmla="*/ 0 w 286"/>
                <a:gd name="T15" fmla="*/ 2147483647 h 288"/>
                <a:gd name="T16" fmla="*/ 0 w 286"/>
                <a:gd name="T17" fmla="*/ 2147483647 h 288"/>
                <a:gd name="T18" fmla="*/ 2147483647 w 286"/>
                <a:gd name="T19" fmla="*/ 2147483647 h 288"/>
                <a:gd name="T20" fmla="*/ 2147483647 w 286"/>
                <a:gd name="T21" fmla="*/ 2147483647 h 288"/>
                <a:gd name="T22" fmla="*/ 2147483647 w 286"/>
                <a:gd name="T23" fmla="*/ 2147483647 h 288"/>
                <a:gd name="T24" fmla="*/ 2147483647 w 286"/>
                <a:gd name="T25" fmla="*/ 2147483647 h 288"/>
                <a:gd name="T26" fmla="*/ 2147483647 w 286"/>
                <a:gd name="T27" fmla="*/ 2147483647 h 288"/>
                <a:gd name="T28" fmla="*/ 2147483647 w 286"/>
                <a:gd name="T29" fmla="*/ 2147483647 h 288"/>
                <a:gd name="T30" fmla="*/ 2147483647 w 286"/>
                <a:gd name="T31" fmla="*/ 2147483647 h 288"/>
                <a:gd name="T32" fmla="*/ 2147483647 w 286"/>
                <a:gd name="T33" fmla="*/ 2147483647 h 288"/>
                <a:gd name="T34" fmla="*/ 2147483647 w 286"/>
                <a:gd name="T35" fmla="*/ 2147483647 h 288"/>
                <a:gd name="T36" fmla="*/ 2147483647 w 286"/>
                <a:gd name="T37" fmla="*/ 2147483647 h 288"/>
                <a:gd name="T38" fmla="*/ 2147483647 w 286"/>
                <a:gd name="T39" fmla="*/ 2147483647 h 288"/>
                <a:gd name="T40" fmla="*/ 2147483647 w 286"/>
                <a:gd name="T41" fmla="*/ 2147483647 h 288"/>
                <a:gd name="T42" fmla="*/ 2147483647 w 286"/>
                <a:gd name="T43" fmla="*/ 2147483647 h 288"/>
                <a:gd name="T44" fmla="*/ 2147483647 w 286"/>
                <a:gd name="T45" fmla="*/ 2147483647 h 288"/>
                <a:gd name="T46" fmla="*/ 2147483647 w 286"/>
                <a:gd name="T47" fmla="*/ 2147483647 h 288"/>
                <a:gd name="T48" fmla="*/ 2147483647 w 286"/>
                <a:gd name="T49" fmla="*/ 2147483647 h 288"/>
                <a:gd name="T50" fmla="*/ 2147483647 w 286"/>
                <a:gd name="T51" fmla="*/ 2147483647 h 288"/>
                <a:gd name="T52" fmla="*/ 2147483647 w 286"/>
                <a:gd name="T53" fmla="*/ 2147483647 h 288"/>
                <a:gd name="T54" fmla="*/ 2147483647 w 286"/>
                <a:gd name="T55" fmla="*/ 2147483647 h 288"/>
                <a:gd name="T56" fmla="*/ 2147483647 w 286"/>
                <a:gd name="T57" fmla="*/ 2147483647 h 288"/>
                <a:gd name="T58" fmla="*/ 2147483647 w 286"/>
                <a:gd name="T59" fmla="*/ 2147483647 h 288"/>
                <a:gd name="T60" fmla="*/ 2147483647 w 286"/>
                <a:gd name="T61" fmla="*/ 2147483647 h 288"/>
                <a:gd name="T62" fmla="*/ 2147483647 w 286"/>
                <a:gd name="T63" fmla="*/ 2147483647 h 288"/>
                <a:gd name="T64" fmla="*/ 2147483647 w 286"/>
                <a:gd name="T65" fmla="*/ 2147483647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学会正确戴口罩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7" name="组合 23"/>
          <p:cNvGrpSpPr>
            <a:grpSpLocks/>
          </p:cNvGrpSpPr>
          <p:nvPr/>
        </p:nvGrpSpPr>
        <p:grpSpPr bwMode="auto">
          <a:xfrm>
            <a:off x="4786314" y="1571618"/>
            <a:ext cx="1753791" cy="2177177"/>
            <a:chOff x="7953519" y="2078706"/>
            <a:chExt cx="2338080" cy="2901978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4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72580" y="2667474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洗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4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掌握正确洗手方法 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25" name="组合 23"/>
          <p:cNvGrpSpPr>
            <a:grpSpLocks/>
          </p:cNvGrpSpPr>
          <p:nvPr/>
        </p:nvGrpSpPr>
        <p:grpSpPr bwMode="auto">
          <a:xfrm>
            <a:off x="6572264" y="1571618"/>
            <a:ext cx="1753791" cy="2177177"/>
            <a:chOff x="7953519" y="2078706"/>
            <a:chExt cx="2338080" cy="2901978"/>
          </a:xfrm>
        </p:grpSpPr>
        <p:sp>
          <p:nvSpPr>
            <p:cNvPr id="26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27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72580" y="2667474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监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2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注意自我监测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35" name="圆角矩形 34"/>
          <p:cNvSpPr/>
          <p:nvPr/>
        </p:nvSpPr>
        <p:spPr>
          <a:xfrm>
            <a:off x="1428728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一</a:t>
            </a:r>
            <a:endParaRPr lang="zh-CN" altLang="en-US" b="1" dirty="0"/>
          </a:p>
        </p:txBody>
      </p:sp>
      <p:sp>
        <p:nvSpPr>
          <p:cNvPr id="36" name="圆角矩形 35"/>
          <p:cNvSpPr/>
          <p:nvPr/>
        </p:nvSpPr>
        <p:spPr>
          <a:xfrm>
            <a:off x="3286116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二</a:t>
            </a:r>
            <a:endParaRPr lang="zh-CN" altLang="en-US" b="1" dirty="0"/>
          </a:p>
        </p:txBody>
      </p:sp>
      <p:sp>
        <p:nvSpPr>
          <p:cNvPr id="37" name="圆角矩形 36"/>
          <p:cNvSpPr/>
          <p:nvPr/>
        </p:nvSpPr>
        <p:spPr>
          <a:xfrm>
            <a:off x="5143504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三</a:t>
            </a:r>
            <a:endParaRPr lang="zh-CN" altLang="en-US" b="1" dirty="0"/>
          </a:p>
        </p:txBody>
      </p:sp>
      <p:sp>
        <p:nvSpPr>
          <p:cNvPr id="38" name="圆角矩形 37"/>
          <p:cNvSpPr/>
          <p:nvPr/>
        </p:nvSpPr>
        <p:spPr>
          <a:xfrm>
            <a:off x="7000892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四</a:t>
            </a:r>
            <a:endParaRPr lang="zh-CN" alt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786050" y="3929072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70C0"/>
                </a:solidFill>
              </a:rPr>
              <a:t>自我防护“四”法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32207" y="785800"/>
            <a:ext cx="1509713" cy="1589484"/>
            <a:chOff x="1652704" y="2078706"/>
            <a:chExt cx="2012685" cy="2118637"/>
          </a:xfrm>
        </p:grpSpPr>
        <p:sp>
          <p:nvSpPr>
            <p:cNvPr id="3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4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5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>
                <a:defRPr/>
              </a:pPr>
              <a:endParaRPr lang="en-US" sz="2400" dirty="0">
                <a:sym typeface="Arial" panose="020B0604020202020204" pitchFamily="34" charset="0"/>
              </a:endParaRPr>
            </a:p>
          </p:txBody>
        </p:sp>
        <p:sp>
          <p:nvSpPr>
            <p:cNvPr id="6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190768" y="2667474"/>
              <a:ext cx="857143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宅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428860" y="1214428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1026" name="Picture 2" descr="C:\Users\幺青\Desktop\20200210初三高三直播学点科学防护知识，保持健康生活\葛优懒洋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5" y="2285998"/>
            <a:ext cx="2143140" cy="1571636"/>
          </a:xfrm>
          <a:prstGeom prst="rect">
            <a:avLst/>
          </a:prstGeom>
          <a:noFill/>
        </p:spPr>
      </p:pic>
      <p:pic>
        <p:nvPicPr>
          <p:cNvPr id="1027" name="Picture 3" descr="C:\Users\幺青\Desktop\20200210初三高三直播学点科学防护知识，保持健康生活\赵老师女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285866"/>
            <a:ext cx="2357454" cy="1500198"/>
          </a:xfrm>
          <a:prstGeom prst="rect">
            <a:avLst/>
          </a:prstGeom>
          <a:noFill/>
        </p:spPr>
      </p:pic>
      <p:pic>
        <p:nvPicPr>
          <p:cNvPr id="1028" name="Picture 4" descr="C:\Users\幺青\Desktop\20200210初三高三直播学点科学防护知识，保持健康生活\高三同学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488087" y="2441481"/>
            <a:ext cx="1525411" cy="2357454"/>
          </a:xfrm>
          <a:prstGeom prst="rect">
            <a:avLst/>
          </a:prstGeom>
          <a:noFill/>
        </p:spPr>
      </p:pic>
      <p:pic>
        <p:nvPicPr>
          <p:cNvPr id="1029" name="Picture 5" descr="C:\Users\幺青\Desktop\20200210初三高三直播学点科学防护知识，保持健康生活\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84" y="2857502"/>
            <a:ext cx="1666878" cy="866767"/>
          </a:xfrm>
          <a:prstGeom prst="rect">
            <a:avLst/>
          </a:prstGeom>
          <a:noFill/>
        </p:spPr>
      </p:pic>
      <p:sp>
        <p:nvSpPr>
          <p:cNvPr id="13" name="右大括号 12"/>
          <p:cNvSpPr/>
          <p:nvPr/>
        </p:nvSpPr>
        <p:spPr>
          <a:xfrm>
            <a:off x="7500958" y="2214560"/>
            <a:ext cx="357190" cy="114300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030" name="Picture 6" descr="C:\Users\幺青\Desktop\20200210初三高三直播学点科学防护知识，保持健康生活\对勾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72" y="2357436"/>
            <a:ext cx="928689" cy="7524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32207" y="785800"/>
            <a:ext cx="1509713" cy="1214446"/>
            <a:chOff x="1652704" y="2078706"/>
            <a:chExt cx="2012685" cy="2118637"/>
          </a:xfrm>
        </p:grpSpPr>
        <p:sp>
          <p:nvSpPr>
            <p:cNvPr id="3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4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5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>
                <a:defRPr/>
              </a:pPr>
              <a:endParaRPr lang="en-US" sz="2400" dirty="0">
                <a:sym typeface="Arial" panose="020B0604020202020204" pitchFamily="34" charset="0"/>
              </a:endParaRPr>
            </a:p>
          </p:txBody>
        </p:sp>
        <p:sp>
          <p:nvSpPr>
            <p:cNvPr id="6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105086" y="2577209"/>
              <a:ext cx="857143" cy="1025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宅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357422" y="1000114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1027" name="Picture 3" descr="C:\Users\幺青\Desktop\20200210初三高三直播学点科学防护知识，保持健康生活\赵老师女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000114"/>
            <a:ext cx="2357454" cy="1500198"/>
          </a:xfrm>
          <a:prstGeom prst="rect">
            <a:avLst/>
          </a:prstGeom>
          <a:noFill/>
        </p:spPr>
      </p:pic>
      <p:pic>
        <p:nvPicPr>
          <p:cNvPr id="1028" name="Picture 4" descr="C:\Users\幺青\Desktop\20200210初三高三直播学点科学防护知识，保持健康生活\高三同学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845277" y="2370043"/>
            <a:ext cx="1525411" cy="235745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000100" y="2285998"/>
            <a:ext cx="1670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A5816"/>
                </a:solidFill>
              </a:rPr>
              <a:t>1.</a:t>
            </a:r>
            <a:r>
              <a:rPr lang="zh-CN" altLang="en-US" sz="2400" dirty="0" smtClean="0">
                <a:solidFill>
                  <a:srgbClr val="EA5816"/>
                </a:solidFill>
              </a:rPr>
              <a:t>温馨提示</a:t>
            </a:r>
            <a:endParaRPr lang="zh-CN" altLang="en-US" sz="2400" dirty="0">
              <a:solidFill>
                <a:srgbClr val="EA581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4414" y="3000378"/>
            <a:ext cx="2031325" cy="369332"/>
          </a:xfrm>
          <a:prstGeom prst="rect">
            <a:avLst/>
          </a:prstGeom>
          <a:noFill/>
          <a:ln>
            <a:noFill/>
          </a:ln>
          <a:scene3d>
            <a:camera prst="obliqueTopRigh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提升学习好机会，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2976" y="371475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家务劳动学着做，</a:t>
            </a:r>
            <a:endParaRPr lang="zh-CN" altLang="en-US" dirty="0">
              <a:solidFill>
                <a:srgbClr val="D60093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42976" y="33575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锻炼身体不能停，</a:t>
            </a:r>
            <a:endParaRPr lang="zh-CN" altLang="en-US" dirty="0">
              <a:solidFill>
                <a:srgbClr val="D6009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00364" y="33575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保护眼睛莫忘记</a:t>
            </a:r>
            <a:r>
              <a:rPr lang="zh-CN" altLang="en-US" i="1" dirty="0" smtClean="0">
                <a:solidFill>
                  <a:srgbClr val="D60093"/>
                </a:solidFill>
                <a:hlinkClick r:id="rId4" action="ppaction://hlinksldjump"/>
              </a:rPr>
              <a:t>，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71802" y="300037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游戏上网不沉溺，</a:t>
            </a:r>
            <a:endParaRPr lang="zh-CN" altLang="en-US" dirty="0">
              <a:solidFill>
                <a:srgbClr val="D60093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00364" y="371475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良好习惯保健康。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3" grpId="0"/>
      <p:bldP spid="18" grpId="0"/>
      <p:bldP spid="22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32207" y="785800"/>
            <a:ext cx="1509713" cy="1214446"/>
            <a:chOff x="1652704" y="2078706"/>
            <a:chExt cx="2012685" cy="2118637"/>
          </a:xfrm>
        </p:grpSpPr>
        <p:sp>
          <p:nvSpPr>
            <p:cNvPr id="3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4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5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>
                <a:defRPr/>
              </a:pPr>
              <a:endParaRPr lang="en-US" sz="2400" dirty="0">
                <a:sym typeface="Arial" panose="020B0604020202020204" pitchFamily="34" charset="0"/>
              </a:endParaRPr>
            </a:p>
          </p:txBody>
        </p:sp>
        <p:sp>
          <p:nvSpPr>
            <p:cNvPr id="6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00324" y="2577209"/>
              <a:ext cx="857143" cy="1025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宅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357422" y="1000114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1027" name="Picture 3" descr="C:\Users\幺青\Desktop\20200210初三高三直播学点科学防护知识，保持健康生活\赵老师女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857502"/>
            <a:ext cx="2020675" cy="128588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4348" y="2143122"/>
            <a:ext cx="4286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D60093"/>
                </a:solidFill>
              </a:rPr>
              <a:t> </a:t>
            </a:r>
            <a:r>
              <a:rPr lang="zh-CN" altLang="en-US" sz="2000" dirty="0" smtClean="0">
                <a:solidFill>
                  <a:srgbClr val="D60093"/>
                </a:solidFill>
              </a:rPr>
              <a:t>列个</a:t>
            </a:r>
            <a:r>
              <a:rPr lang="en-US" sz="2000" dirty="0" smtClean="0">
                <a:solidFill>
                  <a:srgbClr val="D60093"/>
                </a:solidFill>
              </a:rPr>
              <a:t>to-do </a:t>
            </a:r>
            <a:r>
              <a:rPr lang="zh-CN" altLang="en-US" sz="2000" dirty="0" smtClean="0">
                <a:solidFill>
                  <a:srgbClr val="D60093"/>
                </a:solidFill>
              </a:rPr>
              <a:t>清单，定个生活目标</a:t>
            </a:r>
            <a:r>
              <a:rPr lang="zh-CN" altLang="en-US" sz="2400" dirty="0" smtClean="0">
                <a:solidFill>
                  <a:srgbClr val="D60093"/>
                </a:solidFill>
              </a:rPr>
              <a:t/>
            </a:r>
            <a:br>
              <a:rPr lang="zh-CN" altLang="en-US" sz="2400" dirty="0" smtClean="0">
                <a:solidFill>
                  <a:srgbClr val="D60093"/>
                </a:solidFill>
              </a:rPr>
            </a:br>
            <a:endParaRPr lang="zh-CN" altLang="en-US" sz="2400" dirty="0">
              <a:solidFill>
                <a:srgbClr val="D60093"/>
              </a:solidFill>
            </a:endParaRPr>
          </a:p>
        </p:txBody>
      </p:sp>
      <p:pic>
        <p:nvPicPr>
          <p:cNvPr id="7" name="Picture 3" descr="C:\Users\幺青\Desktop\20200210初三高三直播学点科学防护知识，保持健康生活\赵老师女儿的学习计划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714362"/>
            <a:ext cx="3643338" cy="400052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214414" y="4214824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楷体" pitchFamily="49" charset="-122"/>
                <a:ea typeface="楷体" pitchFamily="49" charset="-122"/>
                <a:cs typeface="Meiryo UI" pitchFamily="34" charset="-128"/>
              </a:rPr>
              <a:t>田家炳中学九年五班汪畇含</a:t>
            </a:r>
            <a:endParaRPr lang="zh-CN" altLang="en-US" dirty="0">
              <a:latin typeface="楷体" pitchFamily="49" charset="-122"/>
              <a:ea typeface="楷体" pitchFamily="49" charset="-122"/>
              <a:cs typeface="Meiryo UI" pitchFamily="34" charset="-128"/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32207" y="785800"/>
            <a:ext cx="1509713" cy="1214446"/>
            <a:chOff x="1652704" y="2078706"/>
            <a:chExt cx="2012685" cy="2118637"/>
          </a:xfrm>
        </p:grpSpPr>
        <p:sp>
          <p:nvSpPr>
            <p:cNvPr id="3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4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5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>
                <a:defRPr/>
              </a:pPr>
              <a:endParaRPr lang="en-US" sz="2400" dirty="0">
                <a:sym typeface="Arial" panose="020B0604020202020204" pitchFamily="34" charset="0"/>
              </a:endParaRPr>
            </a:p>
          </p:txBody>
        </p:sp>
        <p:sp>
          <p:nvSpPr>
            <p:cNvPr id="6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105086" y="2577209"/>
              <a:ext cx="857143" cy="1025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宅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357422" y="1071552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785786" y="2214560"/>
            <a:ext cx="407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D60093"/>
                </a:solidFill>
              </a:rPr>
              <a:t>列个</a:t>
            </a:r>
            <a:r>
              <a:rPr lang="en-US" sz="2000" dirty="0" smtClean="0">
                <a:solidFill>
                  <a:srgbClr val="D60093"/>
                </a:solidFill>
              </a:rPr>
              <a:t>to-do </a:t>
            </a:r>
            <a:r>
              <a:rPr lang="zh-CN" altLang="en-US" sz="2000" dirty="0" smtClean="0">
                <a:solidFill>
                  <a:srgbClr val="D60093"/>
                </a:solidFill>
              </a:rPr>
              <a:t>清单，定个近期目标</a:t>
            </a:r>
            <a:r>
              <a:rPr lang="zh-CN" altLang="en-US" sz="2400" dirty="0" smtClean="0">
                <a:solidFill>
                  <a:srgbClr val="D60093"/>
                </a:solidFill>
              </a:rPr>
              <a:t/>
            </a:r>
            <a:br>
              <a:rPr lang="zh-CN" altLang="en-US" sz="2400" dirty="0" smtClean="0">
                <a:solidFill>
                  <a:srgbClr val="D60093"/>
                </a:solidFill>
              </a:rPr>
            </a:br>
            <a:endParaRPr lang="zh-CN" altLang="en-US" sz="2400" dirty="0">
              <a:solidFill>
                <a:srgbClr val="D60093"/>
              </a:solidFill>
            </a:endParaRPr>
          </a:p>
        </p:txBody>
      </p:sp>
      <p:pic>
        <p:nvPicPr>
          <p:cNvPr id="11" name="Picture 4" descr="C:\Users\幺青\Desktop\20200210初三高三直播学点科学防护知识，保持健康生活\高三同学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57356" y="2285998"/>
            <a:ext cx="1571636" cy="2428892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 l="5532" t="3563" r="4749" b="5581"/>
          <a:stretch>
            <a:fillRect/>
          </a:stretch>
        </p:blipFill>
        <p:spPr bwMode="auto">
          <a:xfrm>
            <a:off x="4786314" y="785800"/>
            <a:ext cx="342902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直接连接符 12"/>
          <p:cNvCxnSpPr/>
          <p:nvPr/>
        </p:nvCxnSpPr>
        <p:spPr>
          <a:xfrm>
            <a:off x="6357950" y="3071816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00232" y="4357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楷体" pitchFamily="49" charset="-122"/>
                <a:ea typeface="楷体" pitchFamily="49" charset="-122"/>
                <a:hlinkClick r:id="rId4" action="ppaction://hlinksldjump"/>
              </a:rPr>
              <a:t>高三同学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32207" y="785800"/>
            <a:ext cx="1509713" cy="1214446"/>
            <a:chOff x="1652704" y="2078706"/>
            <a:chExt cx="2012685" cy="2118637"/>
          </a:xfrm>
        </p:grpSpPr>
        <p:sp>
          <p:nvSpPr>
            <p:cNvPr id="3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4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5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>
                <a:defRPr/>
              </a:pPr>
              <a:endParaRPr lang="en-US" sz="2400" dirty="0">
                <a:sym typeface="Arial" panose="020B0604020202020204" pitchFamily="34" charset="0"/>
              </a:endParaRPr>
            </a:p>
          </p:txBody>
        </p:sp>
        <p:sp>
          <p:nvSpPr>
            <p:cNvPr id="6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105086" y="2577209"/>
              <a:ext cx="857143" cy="1025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宅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357422" y="1071552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1027" name="Picture 3" descr="C:\Users\幺青\Desktop\20200210初三高三直播学点科学防护知识，保持健康生活\赵老师女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142990"/>
            <a:ext cx="2357454" cy="1500198"/>
          </a:xfrm>
          <a:prstGeom prst="rect">
            <a:avLst/>
          </a:prstGeom>
          <a:noFill/>
        </p:spPr>
      </p:pic>
      <p:pic>
        <p:nvPicPr>
          <p:cNvPr id="1028" name="Picture 4" descr="C:\Users\幺青\Desktop\20200210初三高三直播学点科学防护知识，保持健康生活\高三同学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715008" y="2357436"/>
            <a:ext cx="1571636" cy="242889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000100" y="2285998"/>
            <a:ext cx="1670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A5816"/>
                </a:solidFill>
              </a:rPr>
              <a:t>1.</a:t>
            </a:r>
            <a:r>
              <a:rPr lang="zh-CN" altLang="en-US" sz="2400" dirty="0" smtClean="0">
                <a:solidFill>
                  <a:srgbClr val="EA5816"/>
                </a:solidFill>
              </a:rPr>
              <a:t>温馨提示</a:t>
            </a:r>
            <a:endParaRPr lang="zh-CN" altLang="en-US" sz="2400" dirty="0">
              <a:solidFill>
                <a:srgbClr val="EA581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4414" y="3000378"/>
            <a:ext cx="2031325" cy="369332"/>
          </a:xfrm>
          <a:prstGeom prst="rect">
            <a:avLst/>
          </a:prstGeom>
          <a:noFill/>
          <a:ln>
            <a:noFill/>
          </a:ln>
          <a:scene3d>
            <a:camera prst="obliqueTopRigh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提升学习好机会，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2976" y="371475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家务劳动学着做，</a:t>
            </a:r>
            <a:endParaRPr lang="zh-CN" altLang="en-US" dirty="0">
              <a:solidFill>
                <a:srgbClr val="D60093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42976" y="33575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锻炼身体不能停，</a:t>
            </a:r>
            <a:endParaRPr lang="zh-CN" altLang="en-US" dirty="0">
              <a:solidFill>
                <a:srgbClr val="D6009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00364" y="33575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保护眼睛莫忘记</a:t>
            </a:r>
            <a:r>
              <a:rPr lang="zh-CN" altLang="en-US" i="1" dirty="0" smtClean="0">
                <a:solidFill>
                  <a:srgbClr val="D60093"/>
                </a:solidFill>
                <a:hlinkClick r:id="rId4" action="ppaction://hlinksldjump"/>
              </a:rPr>
              <a:t>，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71802" y="300037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游戏上网不沉溺，</a:t>
            </a:r>
            <a:endParaRPr lang="zh-CN" altLang="en-US" dirty="0">
              <a:solidFill>
                <a:srgbClr val="D60093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00364" y="371475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良好习惯保健康。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85918" y="4286262"/>
            <a:ext cx="53578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D60093"/>
                </a:solidFill>
              </a:rPr>
              <a:t>保持正确的读写姿势：</a:t>
            </a:r>
            <a:r>
              <a:rPr lang="zh-CN" altLang="en-US" dirty="0" smtClean="0"/>
              <a:t>读书写字时坚持“三个一”。</a:t>
            </a:r>
            <a:endParaRPr lang="zh-CN" altLang="en-US" dirty="0"/>
          </a:p>
        </p:txBody>
      </p:sp>
      <p:pic>
        <p:nvPicPr>
          <p:cNvPr id="3074" name="Picture 2" descr="C:\Users\幺青\Desktop\20200210初三高三直播学点科学防护知识，保持健康生活\正确读写姿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785800"/>
            <a:ext cx="7005228" cy="32861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14414" y="1428742"/>
            <a:ext cx="27146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3328C8"/>
                </a:solidFill>
              </a:rPr>
              <a:t>创造良好的用眼环境</a:t>
            </a:r>
            <a:r>
              <a:rPr lang="zh-CN" altLang="en-US" sz="2000" dirty="0" smtClean="0"/>
              <a:t>读书、学习时要有充足的光线。</a:t>
            </a:r>
            <a:r>
              <a:rPr lang="zh-CN" altLang="en-US" sz="2000" dirty="0" smtClean="0">
                <a:solidFill>
                  <a:srgbClr val="D60093"/>
                </a:solidFill>
              </a:rPr>
              <a:t>不在走路时、吃饭时、卧床时、光线暗弱或阳光直射等情况下看书、写字、使用电子产品。</a:t>
            </a:r>
            <a:endParaRPr lang="zh-CN" altLang="en-US" sz="2000" dirty="0">
              <a:solidFill>
                <a:srgbClr val="D60093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000114"/>
            <a:ext cx="417195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32207" y="785800"/>
            <a:ext cx="1509713" cy="1214446"/>
            <a:chOff x="1652704" y="2078706"/>
            <a:chExt cx="2012685" cy="2118637"/>
          </a:xfrm>
        </p:grpSpPr>
        <p:sp>
          <p:nvSpPr>
            <p:cNvPr id="3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4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5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>
                <a:defRPr/>
              </a:pPr>
              <a:endParaRPr lang="en-US" sz="2400" dirty="0">
                <a:sym typeface="Arial" panose="020B0604020202020204" pitchFamily="34" charset="0"/>
              </a:endParaRPr>
            </a:p>
          </p:txBody>
        </p:sp>
        <p:sp>
          <p:nvSpPr>
            <p:cNvPr id="6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105086" y="2577209"/>
              <a:ext cx="857143" cy="1025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宅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357422" y="1071552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1027" name="Picture 3" descr="C:\Users\幺青\Desktop\20200210初三高三直播学点科学防护知识，保持健康生活\赵老师女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142990"/>
            <a:ext cx="2286016" cy="1454737"/>
          </a:xfrm>
          <a:prstGeom prst="rect">
            <a:avLst/>
          </a:prstGeom>
          <a:noFill/>
        </p:spPr>
      </p:pic>
      <p:pic>
        <p:nvPicPr>
          <p:cNvPr id="1028" name="Picture 4" descr="C:\Users\幺青\Desktop\20200210初三高三直播学点科学防护知识，保持健康生活\高三同学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695525" y="2376919"/>
            <a:ext cx="1500198" cy="2318488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000100" y="2285998"/>
            <a:ext cx="1670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A5816"/>
                </a:solidFill>
              </a:rPr>
              <a:t>1.</a:t>
            </a:r>
            <a:r>
              <a:rPr lang="zh-CN" altLang="en-US" sz="2400" dirty="0" smtClean="0">
                <a:solidFill>
                  <a:srgbClr val="EA5816"/>
                </a:solidFill>
              </a:rPr>
              <a:t>温馨提示</a:t>
            </a:r>
            <a:endParaRPr lang="zh-CN" altLang="en-US" sz="2400" dirty="0">
              <a:solidFill>
                <a:srgbClr val="EA581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4414" y="3000378"/>
            <a:ext cx="2031325" cy="369332"/>
          </a:xfrm>
          <a:prstGeom prst="rect">
            <a:avLst/>
          </a:prstGeom>
          <a:noFill/>
          <a:ln>
            <a:noFill/>
          </a:ln>
          <a:scene3d>
            <a:camera prst="obliqueTopRigh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提升学习好机会，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2976" y="371475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家务劳动学着做，</a:t>
            </a:r>
            <a:endParaRPr lang="zh-CN" altLang="en-US" dirty="0">
              <a:solidFill>
                <a:srgbClr val="D60093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42976" y="33575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锻炼身体不能停，</a:t>
            </a:r>
            <a:endParaRPr lang="zh-CN" altLang="en-US" dirty="0">
              <a:solidFill>
                <a:srgbClr val="D6009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00364" y="33575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保护眼睛莫忘记</a:t>
            </a:r>
            <a:r>
              <a:rPr lang="zh-CN" altLang="en-US" i="1" dirty="0" smtClean="0">
                <a:solidFill>
                  <a:srgbClr val="D60093"/>
                </a:solidFill>
                <a:hlinkClick r:id="rId4" action="ppaction://hlinksldjump"/>
              </a:rPr>
              <a:t>，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71802" y="300037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游戏上网不沉溺，</a:t>
            </a:r>
            <a:endParaRPr lang="zh-CN" altLang="en-US" dirty="0">
              <a:solidFill>
                <a:srgbClr val="D60093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00364" y="371475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良好习惯保健康。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4348" y="100011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rgbClr val="D60093"/>
                </a:solidFill>
              </a:rPr>
              <a:t>良好习惯保健康</a:t>
            </a:r>
            <a:endParaRPr lang="en-US" altLang="zh-CN" i="1" dirty="0" smtClean="0">
              <a:solidFill>
                <a:srgbClr val="D60093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00760" y="3291494"/>
            <a:ext cx="26432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3328C8"/>
                </a:solidFill>
                <a:latin typeface="楷体" pitchFamily="49" charset="-122"/>
                <a:ea typeface="楷体" pitchFamily="49" charset="-122"/>
              </a:rPr>
              <a:t>不随地吐痰，口鼻分泌物用纸巾包好，弃置于有盖垃圾箱内。</a:t>
            </a:r>
          </a:p>
        </p:txBody>
      </p:sp>
      <p:pic>
        <p:nvPicPr>
          <p:cNvPr id="5122" name="Picture 2" descr="C:\Users\幺青\Desktop\20200210初三高三直播学点科学防护知识，保持健康生活\开窗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71618"/>
            <a:ext cx="2143140" cy="14738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77096" y="3286130"/>
            <a:ext cx="2509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 </a:t>
            </a:r>
            <a:r>
              <a:rPr lang="zh-CN" altLang="en-US" b="1" dirty="0" smtClean="0">
                <a:solidFill>
                  <a:srgbClr val="3328C8"/>
                </a:solidFill>
                <a:latin typeface="楷体" pitchFamily="49" charset="-122"/>
                <a:ea typeface="楷体" pitchFamily="49" charset="-122"/>
              </a:rPr>
              <a:t>居室整洁，勤开窗，</a:t>
            </a:r>
            <a:endParaRPr lang="en-US" altLang="zh-CN" b="1" dirty="0" smtClean="0">
              <a:solidFill>
                <a:srgbClr val="3328C8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b="1" dirty="0" smtClean="0">
                <a:solidFill>
                  <a:srgbClr val="3328C8"/>
                </a:solidFill>
                <a:latin typeface="楷体" pitchFamily="49" charset="-122"/>
                <a:ea typeface="楷体" pitchFamily="49" charset="-122"/>
              </a:rPr>
              <a:t>经常通风，定时消毒。</a:t>
            </a:r>
            <a:endParaRPr lang="zh-CN" altLang="en-US" b="1" dirty="0">
              <a:solidFill>
                <a:srgbClr val="3328C8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5123" name="Picture 3" descr="C:\Users\幺青\Desktop\20200210初三高三直播学点科学防护知识，保持健康生活\青菜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571618"/>
            <a:ext cx="2143140" cy="147802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436332" y="3286130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3328C8"/>
                </a:solidFill>
                <a:latin typeface="楷体" pitchFamily="49" charset="-122"/>
                <a:ea typeface="楷体" pitchFamily="49" charset="-122"/>
              </a:rPr>
              <a:t>平衡膳食，均衡营养，</a:t>
            </a:r>
            <a:endParaRPr lang="en-US" altLang="zh-CN" b="1" dirty="0" smtClean="0">
              <a:solidFill>
                <a:srgbClr val="3328C8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b="1" dirty="0" smtClean="0">
                <a:solidFill>
                  <a:srgbClr val="3328C8"/>
                </a:solidFill>
                <a:latin typeface="楷体" pitchFamily="49" charset="-122"/>
                <a:ea typeface="楷体" pitchFamily="49" charset="-122"/>
              </a:rPr>
              <a:t>适度运动，充分休息</a:t>
            </a:r>
            <a:r>
              <a:rPr lang="zh-CN" altLang="en-US" b="1" dirty="0" smtClean="0">
                <a:solidFill>
                  <a:srgbClr val="3328C8"/>
                </a:solidFill>
              </a:rPr>
              <a:t>。</a:t>
            </a:r>
            <a:endParaRPr lang="zh-CN" altLang="en-US" b="1" dirty="0">
              <a:solidFill>
                <a:srgbClr val="3328C8"/>
              </a:solidFill>
            </a:endParaRPr>
          </a:p>
        </p:txBody>
      </p:sp>
      <p:pic>
        <p:nvPicPr>
          <p:cNvPr id="5124" name="Picture 4" descr="C:\Users\幺青\Desktop\20200210初三高三直播学点科学防护知识，保持健康生活\带盖垃圾箱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1571618"/>
            <a:ext cx="2166936" cy="14531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574340" y="785801"/>
            <a:ext cx="1640205" cy="1643074"/>
            <a:chOff x="4769900" y="2078706"/>
            <a:chExt cx="2333999" cy="2901978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375753" y="2583396"/>
              <a:ext cx="1364689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戴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2147483647 w 286"/>
                <a:gd name="T1" fmla="*/ 2147483647 h 288"/>
                <a:gd name="T2" fmla="*/ 2147483647 w 286"/>
                <a:gd name="T3" fmla="*/ 2147483647 h 288"/>
                <a:gd name="T4" fmla="*/ 2147483647 w 286"/>
                <a:gd name="T5" fmla="*/ 2147483647 h 288"/>
                <a:gd name="T6" fmla="*/ 2147483647 w 286"/>
                <a:gd name="T7" fmla="*/ 0 h 288"/>
                <a:gd name="T8" fmla="*/ 2147483647 w 286"/>
                <a:gd name="T9" fmla="*/ 0 h 288"/>
                <a:gd name="T10" fmla="*/ 2147483647 w 286"/>
                <a:gd name="T11" fmla="*/ 2147483647 h 288"/>
                <a:gd name="T12" fmla="*/ 2147483647 w 286"/>
                <a:gd name="T13" fmla="*/ 2147483647 h 288"/>
                <a:gd name="T14" fmla="*/ 0 w 286"/>
                <a:gd name="T15" fmla="*/ 2147483647 h 288"/>
                <a:gd name="T16" fmla="*/ 0 w 286"/>
                <a:gd name="T17" fmla="*/ 2147483647 h 288"/>
                <a:gd name="T18" fmla="*/ 2147483647 w 286"/>
                <a:gd name="T19" fmla="*/ 2147483647 h 288"/>
                <a:gd name="T20" fmla="*/ 2147483647 w 286"/>
                <a:gd name="T21" fmla="*/ 2147483647 h 288"/>
                <a:gd name="T22" fmla="*/ 2147483647 w 286"/>
                <a:gd name="T23" fmla="*/ 2147483647 h 288"/>
                <a:gd name="T24" fmla="*/ 2147483647 w 286"/>
                <a:gd name="T25" fmla="*/ 2147483647 h 288"/>
                <a:gd name="T26" fmla="*/ 2147483647 w 286"/>
                <a:gd name="T27" fmla="*/ 2147483647 h 288"/>
                <a:gd name="T28" fmla="*/ 2147483647 w 286"/>
                <a:gd name="T29" fmla="*/ 2147483647 h 288"/>
                <a:gd name="T30" fmla="*/ 2147483647 w 286"/>
                <a:gd name="T31" fmla="*/ 2147483647 h 288"/>
                <a:gd name="T32" fmla="*/ 2147483647 w 286"/>
                <a:gd name="T33" fmla="*/ 2147483647 h 288"/>
                <a:gd name="T34" fmla="*/ 2147483647 w 286"/>
                <a:gd name="T35" fmla="*/ 2147483647 h 288"/>
                <a:gd name="T36" fmla="*/ 2147483647 w 286"/>
                <a:gd name="T37" fmla="*/ 2147483647 h 288"/>
                <a:gd name="T38" fmla="*/ 2147483647 w 286"/>
                <a:gd name="T39" fmla="*/ 2147483647 h 288"/>
                <a:gd name="T40" fmla="*/ 2147483647 w 286"/>
                <a:gd name="T41" fmla="*/ 2147483647 h 288"/>
                <a:gd name="T42" fmla="*/ 2147483647 w 286"/>
                <a:gd name="T43" fmla="*/ 2147483647 h 288"/>
                <a:gd name="T44" fmla="*/ 2147483647 w 286"/>
                <a:gd name="T45" fmla="*/ 2147483647 h 288"/>
                <a:gd name="T46" fmla="*/ 2147483647 w 286"/>
                <a:gd name="T47" fmla="*/ 2147483647 h 288"/>
                <a:gd name="T48" fmla="*/ 2147483647 w 286"/>
                <a:gd name="T49" fmla="*/ 2147483647 h 288"/>
                <a:gd name="T50" fmla="*/ 2147483647 w 286"/>
                <a:gd name="T51" fmla="*/ 2147483647 h 288"/>
                <a:gd name="T52" fmla="*/ 2147483647 w 286"/>
                <a:gd name="T53" fmla="*/ 2147483647 h 288"/>
                <a:gd name="T54" fmla="*/ 2147483647 w 286"/>
                <a:gd name="T55" fmla="*/ 2147483647 h 288"/>
                <a:gd name="T56" fmla="*/ 2147483647 w 286"/>
                <a:gd name="T57" fmla="*/ 2147483647 h 288"/>
                <a:gd name="T58" fmla="*/ 2147483647 w 286"/>
                <a:gd name="T59" fmla="*/ 2147483647 h 288"/>
                <a:gd name="T60" fmla="*/ 2147483647 w 286"/>
                <a:gd name="T61" fmla="*/ 2147483647 h 288"/>
                <a:gd name="T62" fmla="*/ 2147483647 w 286"/>
                <a:gd name="T63" fmla="*/ 2147483647 h 288"/>
                <a:gd name="T64" fmla="*/ 2147483647 w 286"/>
                <a:gd name="T65" fmla="*/ 2147483647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214546" y="1000114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3077" name="Picture 5" descr="C:\Users\幺青\Desktop\20200210初三高三直播学点科学防护知识，保持健康生活\为什么要佩戴口罩？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5901" y="2143122"/>
            <a:ext cx="6038065" cy="1785950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>
            <a:off x="4429124" y="1714494"/>
            <a:ext cx="3209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51B7"/>
                </a:solidFill>
              </a:rPr>
              <a:t>1.</a:t>
            </a:r>
            <a:r>
              <a:rPr lang="zh-CN" altLang="en-US" sz="2400" dirty="0" smtClean="0">
                <a:solidFill>
                  <a:srgbClr val="FF51B7"/>
                </a:solidFill>
              </a:rPr>
              <a:t>为什么要佩戴口罩？</a:t>
            </a:r>
            <a:endParaRPr lang="zh-CN" altLang="en-US" sz="2400" dirty="0">
              <a:solidFill>
                <a:srgbClr val="FF51B7"/>
              </a:solidFill>
            </a:endParaRPr>
          </a:p>
        </p:txBody>
      </p:sp>
      <p:pic>
        <p:nvPicPr>
          <p:cNvPr id="1026" name="Picture 2" descr="C:\Users\幺青\Desktop\20200210初三高三直播学点科学防护知识，保持健康生活\咳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214560"/>
            <a:ext cx="1899064" cy="2071703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>
            <a:off x="5214942" y="4000510"/>
            <a:ext cx="2214578" cy="6286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latin typeface="+mn-ea"/>
              </a:rPr>
              <a:t>疫情防控组、</a:t>
            </a:r>
            <a:br>
              <a:rPr lang="zh-CN" altLang="en-US" sz="1200" dirty="0" smtClean="0">
                <a:latin typeface="+mn-ea"/>
              </a:rPr>
            </a:br>
            <a:r>
              <a:rPr lang="zh-CN" altLang="en-US" sz="1200" dirty="0" smtClean="0">
                <a:latin typeface="+mn-ea"/>
              </a:rPr>
              <a:t>国家卫生健康委疾控局（代章）</a:t>
            </a:r>
          </a:p>
          <a:p>
            <a:r>
              <a:rPr lang="en-US" altLang="zh-CN" sz="1200" dirty="0" smtClean="0">
                <a:latin typeface="+mn-ea"/>
              </a:rPr>
              <a:t>      2020</a:t>
            </a:r>
            <a:r>
              <a:rPr lang="zh-CN" altLang="en-US" sz="1200" dirty="0" smtClean="0">
                <a:latin typeface="+mn-ea"/>
              </a:rPr>
              <a:t>年</a:t>
            </a:r>
            <a:r>
              <a:rPr lang="en-US" altLang="zh-CN" sz="1200" dirty="0" smtClean="0">
                <a:latin typeface="+mn-ea"/>
              </a:rPr>
              <a:t>1</a:t>
            </a:r>
            <a:r>
              <a:rPr lang="zh-CN" altLang="en-US" sz="1200" dirty="0" smtClean="0">
                <a:latin typeface="+mn-ea"/>
              </a:rPr>
              <a:t>月</a:t>
            </a:r>
            <a:r>
              <a:rPr lang="en-US" altLang="zh-CN" sz="1200" dirty="0" smtClean="0">
                <a:latin typeface="+mn-ea"/>
              </a:rPr>
              <a:t>30</a:t>
            </a:r>
            <a:r>
              <a:rPr lang="zh-CN" altLang="en-US" sz="1200" dirty="0" smtClean="0">
                <a:latin typeface="+mn-ea"/>
              </a:rPr>
              <a:t>日</a:t>
            </a: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574340" y="785801"/>
            <a:ext cx="1640205" cy="1643074"/>
            <a:chOff x="4769900" y="2078706"/>
            <a:chExt cx="2333999" cy="2901978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375753" y="2583396"/>
              <a:ext cx="1364689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戴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2147483647 w 286"/>
                <a:gd name="T1" fmla="*/ 2147483647 h 288"/>
                <a:gd name="T2" fmla="*/ 2147483647 w 286"/>
                <a:gd name="T3" fmla="*/ 2147483647 h 288"/>
                <a:gd name="T4" fmla="*/ 2147483647 w 286"/>
                <a:gd name="T5" fmla="*/ 2147483647 h 288"/>
                <a:gd name="T6" fmla="*/ 2147483647 w 286"/>
                <a:gd name="T7" fmla="*/ 0 h 288"/>
                <a:gd name="T8" fmla="*/ 2147483647 w 286"/>
                <a:gd name="T9" fmla="*/ 0 h 288"/>
                <a:gd name="T10" fmla="*/ 2147483647 w 286"/>
                <a:gd name="T11" fmla="*/ 2147483647 h 288"/>
                <a:gd name="T12" fmla="*/ 2147483647 w 286"/>
                <a:gd name="T13" fmla="*/ 2147483647 h 288"/>
                <a:gd name="T14" fmla="*/ 0 w 286"/>
                <a:gd name="T15" fmla="*/ 2147483647 h 288"/>
                <a:gd name="T16" fmla="*/ 0 w 286"/>
                <a:gd name="T17" fmla="*/ 2147483647 h 288"/>
                <a:gd name="T18" fmla="*/ 2147483647 w 286"/>
                <a:gd name="T19" fmla="*/ 2147483647 h 288"/>
                <a:gd name="T20" fmla="*/ 2147483647 w 286"/>
                <a:gd name="T21" fmla="*/ 2147483647 h 288"/>
                <a:gd name="T22" fmla="*/ 2147483647 w 286"/>
                <a:gd name="T23" fmla="*/ 2147483647 h 288"/>
                <a:gd name="T24" fmla="*/ 2147483647 w 286"/>
                <a:gd name="T25" fmla="*/ 2147483647 h 288"/>
                <a:gd name="T26" fmla="*/ 2147483647 w 286"/>
                <a:gd name="T27" fmla="*/ 2147483647 h 288"/>
                <a:gd name="T28" fmla="*/ 2147483647 w 286"/>
                <a:gd name="T29" fmla="*/ 2147483647 h 288"/>
                <a:gd name="T30" fmla="*/ 2147483647 w 286"/>
                <a:gd name="T31" fmla="*/ 2147483647 h 288"/>
                <a:gd name="T32" fmla="*/ 2147483647 w 286"/>
                <a:gd name="T33" fmla="*/ 2147483647 h 288"/>
                <a:gd name="T34" fmla="*/ 2147483647 w 286"/>
                <a:gd name="T35" fmla="*/ 2147483647 h 288"/>
                <a:gd name="T36" fmla="*/ 2147483647 w 286"/>
                <a:gd name="T37" fmla="*/ 2147483647 h 288"/>
                <a:gd name="T38" fmla="*/ 2147483647 w 286"/>
                <a:gd name="T39" fmla="*/ 2147483647 h 288"/>
                <a:gd name="T40" fmla="*/ 2147483647 w 286"/>
                <a:gd name="T41" fmla="*/ 2147483647 h 288"/>
                <a:gd name="T42" fmla="*/ 2147483647 w 286"/>
                <a:gd name="T43" fmla="*/ 2147483647 h 288"/>
                <a:gd name="T44" fmla="*/ 2147483647 w 286"/>
                <a:gd name="T45" fmla="*/ 2147483647 h 288"/>
                <a:gd name="T46" fmla="*/ 2147483647 w 286"/>
                <a:gd name="T47" fmla="*/ 2147483647 h 288"/>
                <a:gd name="T48" fmla="*/ 2147483647 w 286"/>
                <a:gd name="T49" fmla="*/ 2147483647 h 288"/>
                <a:gd name="T50" fmla="*/ 2147483647 w 286"/>
                <a:gd name="T51" fmla="*/ 2147483647 h 288"/>
                <a:gd name="T52" fmla="*/ 2147483647 w 286"/>
                <a:gd name="T53" fmla="*/ 2147483647 h 288"/>
                <a:gd name="T54" fmla="*/ 2147483647 w 286"/>
                <a:gd name="T55" fmla="*/ 2147483647 h 288"/>
                <a:gd name="T56" fmla="*/ 2147483647 w 286"/>
                <a:gd name="T57" fmla="*/ 2147483647 h 288"/>
                <a:gd name="T58" fmla="*/ 2147483647 w 286"/>
                <a:gd name="T59" fmla="*/ 2147483647 h 288"/>
                <a:gd name="T60" fmla="*/ 2147483647 w 286"/>
                <a:gd name="T61" fmla="*/ 2147483647 h 288"/>
                <a:gd name="T62" fmla="*/ 2147483647 w 286"/>
                <a:gd name="T63" fmla="*/ 2147483647 h 288"/>
                <a:gd name="T64" fmla="*/ 2147483647 w 286"/>
                <a:gd name="T65" fmla="*/ 2147483647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214546" y="1000114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4564" y="2285998"/>
            <a:ext cx="1832858" cy="197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429256" y="1142990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51B7"/>
                </a:solidFill>
              </a:rPr>
              <a:t>2.</a:t>
            </a:r>
            <a:r>
              <a:rPr lang="zh-CN" altLang="en-US" dirty="0" smtClean="0">
                <a:solidFill>
                  <a:srgbClr val="FF51B7"/>
                </a:solidFill>
              </a:rPr>
              <a:t>带哪一种口罩？</a:t>
            </a:r>
            <a:endParaRPr lang="zh-CN" altLang="en-US" dirty="0">
              <a:solidFill>
                <a:srgbClr val="FF51B7"/>
              </a:solidFill>
            </a:endParaRPr>
          </a:p>
        </p:txBody>
      </p:sp>
      <p:pic>
        <p:nvPicPr>
          <p:cNvPr id="4098" name="Picture 2" descr="C:\Users\幺青\Desktop\20200210初三高三直播学点科学防护知识，保持健康生活\口罩介绍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810489"/>
            <a:ext cx="5000660" cy="304727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571472" y="714362"/>
            <a:ext cx="1640205" cy="1643074"/>
            <a:chOff x="4769900" y="2078706"/>
            <a:chExt cx="2333999" cy="2901978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375753" y="2583396"/>
              <a:ext cx="1364689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戴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2147483647 w 286"/>
                <a:gd name="T1" fmla="*/ 2147483647 h 288"/>
                <a:gd name="T2" fmla="*/ 2147483647 w 286"/>
                <a:gd name="T3" fmla="*/ 2147483647 h 288"/>
                <a:gd name="T4" fmla="*/ 2147483647 w 286"/>
                <a:gd name="T5" fmla="*/ 2147483647 h 288"/>
                <a:gd name="T6" fmla="*/ 2147483647 w 286"/>
                <a:gd name="T7" fmla="*/ 0 h 288"/>
                <a:gd name="T8" fmla="*/ 2147483647 w 286"/>
                <a:gd name="T9" fmla="*/ 0 h 288"/>
                <a:gd name="T10" fmla="*/ 2147483647 w 286"/>
                <a:gd name="T11" fmla="*/ 2147483647 h 288"/>
                <a:gd name="T12" fmla="*/ 2147483647 w 286"/>
                <a:gd name="T13" fmla="*/ 2147483647 h 288"/>
                <a:gd name="T14" fmla="*/ 0 w 286"/>
                <a:gd name="T15" fmla="*/ 2147483647 h 288"/>
                <a:gd name="T16" fmla="*/ 0 w 286"/>
                <a:gd name="T17" fmla="*/ 2147483647 h 288"/>
                <a:gd name="T18" fmla="*/ 2147483647 w 286"/>
                <a:gd name="T19" fmla="*/ 2147483647 h 288"/>
                <a:gd name="T20" fmla="*/ 2147483647 w 286"/>
                <a:gd name="T21" fmla="*/ 2147483647 h 288"/>
                <a:gd name="T22" fmla="*/ 2147483647 w 286"/>
                <a:gd name="T23" fmla="*/ 2147483647 h 288"/>
                <a:gd name="T24" fmla="*/ 2147483647 w 286"/>
                <a:gd name="T25" fmla="*/ 2147483647 h 288"/>
                <a:gd name="T26" fmla="*/ 2147483647 w 286"/>
                <a:gd name="T27" fmla="*/ 2147483647 h 288"/>
                <a:gd name="T28" fmla="*/ 2147483647 w 286"/>
                <a:gd name="T29" fmla="*/ 2147483647 h 288"/>
                <a:gd name="T30" fmla="*/ 2147483647 w 286"/>
                <a:gd name="T31" fmla="*/ 2147483647 h 288"/>
                <a:gd name="T32" fmla="*/ 2147483647 w 286"/>
                <a:gd name="T33" fmla="*/ 2147483647 h 288"/>
                <a:gd name="T34" fmla="*/ 2147483647 w 286"/>
                <a:gd name="T35" fmla="*/ 2147483647 h 288"/>
                <a:gd name="T36" fmla="*/ 2147483647 w 286"/>
                <a:gd name="T37" fmla="*/ 2147483647 h 288"/>
                <a:gd name="T38" fmla="*/ 2147483647 w 286"/>
                <a:gd name="T39" fmla="*/ 2147483647 h 288"/>
                <a:gd name="T40" fmla="*/ 2147483647 w 286"/>
                <a:gd name="T41" fmla="*/ 2147483647 h 288"/>
                <a:gd name="T42" fmla="*/ 2147483647 w 286"/>
                <a:gd name="T43" fmla="*/ 2147483647 h 288"/>
                <a:gd name="T44" fmla="*/ 2147483647 w 286"/>
                <a:gd name="T45" fmla="*/ 2147483647 h 288"/>
                <a:gd name="T46" fmla="*/ 2147483647 w 286"/>
                <a:gd name="T47" fmla="*/ 2147483647 h 288"/>
                <a:gd name="T48" fmla="*/ 2147483647 w 286"/>
                <a:gd name="T49" fmla="*/ 2147483647 h 288"/>
                <a:gd name="T50" fmla="*/ 2147483647 w 286"/>
                <a:gd name="T51" fmla="*/ 2147483647 h 288"/>
                <a:gd name="T52" fmla="*/ 2147483647 w 286"/>
                <a:gd name="T53" fmla="*/ 2147483647 h 288"/>
                <a:gd name="T54" fmla="*/ 2147483647 w 286"/>
                <a:gd name="T55" fmla="*/ 2147483647 h 288"/>
                <a:gd name="T56" fmla="*/ 2147483647 w 286"/>
                <a:gd name="T57" fmla="*/ 2147483647 h 288"/>
                <a:gd name="T58" fmla="*/ 2147483647 w 286"/>
                <a:gd name="T59" fmla="*/ 2147483647 h 288"/>
                <a:gd name="T60" fmla="*/ 2147483647 w 286"/>
                <a:gd name="T61" fmla="*/ 2147483647 h 288"/>
                <a:gd name="T62" fmla="*/ 2147483647 w 286"/>
                <a:gd name="T63" fmla="*/ 2147483647 h 288"/>
                <a:gd name="T64" fmla="*/ 2147483647 w 286"/>
                <a:gd name="T65" fmla="*/ 2147483647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143108" y="92867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14561"/>
            <a:ext cx="164307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786314" y="1214428"/>
            <a:ext cx="3163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51B7"/>
                </a:solidFill>
              </a:rPr>
              <a:t>3.</a:t>
            </a:r>
            <a:r>
              <a:rPr lang="zh-CN" altLang="en-US" b="1" dirty="0" smtClean="0">
                <a:solidFill>
                  <a:srgbClr val="FF51B7"/>
                </a:solidFill>
              </a:rPr>
              <a:t>推荐的口罩类型及使用对象</a:t>
            </a:r>
            <a:endParaRPr lang="zh-CN" altLang="en-US" dirty="0" smtClean="0">
              <a:solidFill>
                <a:srgbClr val="FF51B7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28860" y="1714494"/>
            <a:ext cx="564360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002060"/>
                </a:solidFill>
              </a:rPr>
              <a:t>　</a:t>
            </a:r>
            <a:r>
              <a:rPr lang="zh-CN" altLang="en-US" sz="1600" dirty="0" smtClean="0">
                <a:solidFill>
                  <a:srgbClr val="002060"/>
                </a:solidFill>
              </a:rPr>
              <a:t>　（</a:t>
            </a:r>
            <a:r>
              <a:rPr lang="en-US" altLang="zh-CN" sz="1600" dirty="0" smtClean="0">
                <a:solidFill>
                  <a:srgbClr val="002060"/>
                </a:solidFill>
              </a:rPr>
              <a:t>1</a:t>
            </a:r>
            <a:r>
              <a:rPr lang="zh-CN" altLang="en-US" sz="1600" dirty="0" smtClean="0">
                <a:solidFill>
                  <a:srgbClr val="002060"/>
                </a:solidFill>
              </a:rPr>
              <a:t>）一次性使用医用口罩：推荐公众在非人员密集的公共场所使用。</a:t>
            </a:r>
          </a:p>
          <a:p>
            <a:r>
              <a:rPr lang="zh-CN" altLang="en-US" sz="1600" dirty="0" smtClean="0">
                <a:solidFill>
                  <a:srgbClr val="002060"/>
                </a:solidFill>
              </a:rPr>
              <a:t>      （</a:t>
            </a:r>
            <a:r>
              <a:rPr lang="en-US" altLang="zh-CN" sz="1600" dirty="0" smtClean="0">
                <a:solidFill>
                  <a:srgbClr val="002060"/>
                </a:solidFill>
              </a:rPr>
              <a:t>2</a:t>
            </a:r>
            <a:r>
              <a:rPr lang="zh-CN" altLang="en-US" sz="1600" dirty="0" smtClean="0">
                <a:solidFill>
                  <a:srgbClr val="002060"/>
                </a:solidFill>
              </a:rPr>
              <a:t>）医用外科口罩：防护效果优于一次性使用医用口罩，推荐疑似病例、公共交通司乘人员、出租车司机、环卫工人、公共场所服务人员等在岗期间佩戴。</a:t>
            </a:r>
          </a:p>
          <a:p>
            <a:r>
              <a:rPr lang="zh-CN" altLang="en-US" sz="1600" dirty="0" smtClean="0">
                <a:solidFill>
                  <a:srgbClr val="002060"/>
                </a:solidFill>
              </a:rPr>
              <a:t>      （</a:t>
            </a:r>
            <a:r>
              <a:rPr lang="en-US" altLang="zh-CN" sz="1600" dirty="0" smtClean="0">
                <a:solidFill>
                  <a:srgbClr val="002060"/>
                </a:solidFill>
              </a:rPr>
              <a:t>3</a:t>
            </a:r>
            <a:r>
              <a:rPr lang="zh-CN" altLang="en-US" sz="1600" dirty="0" smtClean="0">
                <a:solidFill>
                  <a:srgbClr val="002060"/>
                </a:solidFill>
              </a:rPr>
              <a:t>）</a:t>
            </a:r>
            <a:r>
              <a:rPr lang="en-US" altLang="zh-CN" sz="1600" dirty="0" smtClean="0">
                <a:solidFill>
                  <a:srgbClr val="002060"/>
                </a:solidFill>
              </a:rPr>
              <a:t>KN95/N95</a:t>
            </a:r>
            <a:r>
              <a:rPr lang="zh-CN" altLang="en-US" sz="1600" dirty="0" smtClean="0">
                <a:solidFill>
                  <a:srgbClr val="002060"/>
                </a:solidFill>
              </a:rPr>
              <a:t>及以上颗粒物防护口罩：防护效果优于医用外科口罩、一次性使用医用口罩，推荐现场调查、采样和检测人员使用，公众在人员高度密集场所或密闭公共场所也可佩戴。</a:t>
            </a:r>
          </a:p>
          <a:p>
            <a:r>
              <a:rPr lang="zh-CN" altLang="en-US" sz="1600" dirty="0" smtClean="0">
                <a:solidFill>
                  <a:srgbClr val="002060"/>
                </a:solidFill>
              </a:rPr>
              <a:t>      （</a:t>
            </a:r>
            <a:r>
              <a:rPr lang="en-US" altLang="zh-CN" sz="1600" dirty="0" smtClean="0">
                <a:solidFill>
                  <a:srgbClr val="002060"/>
                </a:solidFill>
              </a:rPr>
              <a:t>4</a:t>
            </a:r>
            <a:r>
              <a:rPr lang="zh-CN" altLang="en-US" sz="1600" dirty="0" smtClean="0">
                <a:solidFill>
                  <a:srgbClr val="002060"/>
                </a:solidFill>
              </a:rPr>
              <a:t>）医用防护口罩：推荐发热门诊、隔离病房医护人员及确诊患者转移时佩戴。</a:t>
            </a:r>
            <a:endParaRPr lang="zh-CN" altLang="en-US" sz="1600" dirty="0">
              <a:solidFill>
                <a:srgbClr val="00206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86380" y="4357700"/>
            <a:ext cx="2214578" cy="6286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latin typeface="+mn-ea"/>
              </a:rPr>
              <a:t>疫情防控组、</a:t>
            </a:r>
            <a:br>
              <a:rPr lang="zh-CN" altLang="en-US" sz="1200" dirty="0" smtClean="0">
                <a:latin typeface="+mn-ea"/>
              </a:rPr>
            </a:br>
            <a:r>
              <a:rPr lang="zh-CN" altLang="en-US" sz="1200" dirty="0" smtClean="0">
                <a:latin typeface="+mn-ea"/>
              </a:rPr>
              <a:t>国家卫生健康委疾控局（代章）</a:t>
            </a:r>
          </a:p>
          <a:p>
            <a:r>
              <a:rPr lang="en-US" altLang="zh-CN" sz="1200" dirty="0" smtClean="0">
                <a:latin typeface="+mn-ea"/>
              </a:rPr>
              <a:t>      2020</a:t>
            </a:r>
            <a:r>
              <a:rPr lang="zh-CN" altLang="en-US" sz="1200" dirty="0" smtClean="0">
                <a:latin typeface="+mn-ea"/>
              </a:rPr>
              <a:t>年</a:t>
            </a:r>
            <a:r>
              <a:rPr lang="en-US" altLang="zh-CN" sz="1200" dirty="0" smtClean="0">
                <a:latin typeface="+mn-ea"/>
              </a:rPr>
              <a:t>1</a:t>
            </a:r>
            <a:r>
              <a:rPr lang="zh-CN" altLang="en-US" sz="1200" dirty="0" smtClean="0">
                <a:latin typeface="+mn-ea"/>
              </a:rPr>
              <a:t>月</a:t>
            </a:r>
            <a:r>
              <a:rPr lang="en-US" altLang="zh-CN" sz="1200" dirty="0" smtClean="0">
                <a:latin typeface="+mn-ea"/>
              </a:rPr>
              <a:t>30</a:t>
            </a:r>
            <a:r>
              <a:rPr lang="zh-CN" altLang="en-US" sz="1200" dirty="0" smtClean="0">
                <a:latin typeface="+mn-ea"/>
              </a:rPr>
              <a:t>日</a:t>
            </a: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571472" y="714362"/>
            <a:ext cx="1640205" cy="1643074"/>
            <a:chOff x="4769900" y="2078706"/>
            <a:chExt cx="2333999" cy="2901978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375753" y="2583396"/>
              <a:ext cx="1364689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戴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2147483647 w 286"/>
                <a:gd name="T1" fmla="*/ 2147483647 h 288"/>
                <a:gd name="T2" fmla="*/ 2147483647 w 286"/>
                <a:gd name="T3" fmla="*/ 2147483647 h 288"/>
                <a:gd name="T4" fmla="*/ 2147483647 w 286"/>
                <a:gd name="T5" fmla="*/ 2147483647 h 288"/>
                <a:gd name="T6" fmla="*/ 2147483647 w 286"/>
                <a:gd name="T7" fmla="*/ 0 h 288"/>
                <a:gd name="T8" fmla="*/ 2147483647 w 286"/>
                <a:gd name="T9" fmla="*/ 0 h 288"/>
                <a:gd name="T10" fmla="*/ 2147483647 w 286"/>
                <a:gd name="T11" fmla="*/ 2147483647 h 288"/>
                <a:gd name="T12" fmla="*/ 2147483647 w 286"/>
                <a:gd name="T13" fmla="*/ 2147483647 h 288"/>
                <a:gd name="T14" fmla="*/ 0 w 286"/>
                <a:gd name="T15" fmla="*/ 2147483647 h 288"/>
                <a:gd name="T16" fmla="*/ 0 w 286"/>
                <a:gd name="T17" fmla="*/ 2147483647 h 288"/>
                <a:gd name="T18" fmla="*/ 2147483647 w 286"/>
                <a:gd name="T19" fmla="*/ 2147483647 h 288"/>
                <a:gd name="T20" fmla="*/ 2147483647 w 286"/>
                <a:gd name="T21" fmla="*/ 2147483647 h 288"/>
                <a:gd name="T22" fmla="*/ 2147483647 w 286"/>
                <a:gd name="T23" fmla="*/ 2147483647 h 288"/>
                <a:gd name="T24" fmla="*/ 2147483647 w 286"/>
                <a:gd name="T25" fmla="*/ 2147483647 h 288"/>
                <a:gd name="T26" fmla="*/ 2147483647 w 286"/>
                <a:gd name="T27" fmla="*/ 2147483647 h 288"/>
                <a:gd name="T28" fmla="*/ 2147483647 w 286"/>
                <a:gd name="T29" fmla="*/ 2147483647 h 288"/>
                <a:gd name="T30" fmla="*/ 2147483647 w 286"/>
                <a:gd name="T31" fmla="*/ 2147483647 h 288"/>
                <a:gd name="T32" fmla="*/ 2147483647 w 286"/>
                <a:gd name="T33" fmla="*/ 2147483647 h 288"/>
                <a:gd name="T34" fmla="*/ 2147483647 w 286"/>
                <a:gd name="T35" fmla="*/ 2147483647 h 288"/>
                <a:gd name="T36" fmla="*/ 2147483647 w 286"/>
                <a:gd name="T37" fmla="*/ 2147483647 h 288"/>
                <a:gd name="T38" fmla="*/ 2147483647 w 286"/>
                <a:gd name="T39" fmla="*/ 2147483647 h 288"/>
                <a:gd name="T40" fmla="*/ 2147483647 w 286"/>
                <a:gd name="T41" fmla="*/ 2147483647 h 288"/>
                <a:gd name="T42" fmla="*/ 2147483647 w 286"/>
                <a:gd name="T43" fmla="*/ 2147483647 h 288"/>
                <a:gd name="T44" fmla="*/ 2147483647 w 286"/>
                <a:gd name="T45" fmla="*/ 2147483647 h 288"/>
                <a:gd name="T46" fmla="*/ 2147483647 w 286"/>
                <a:gd name="T47" fmla="*/ 2147483647 h 288"/>
                <a:gd name="T48" fmla="*/ 2147483647 w 286"/>
                <a:gd name="T49" fmla="*/ 2147483647 h 288"/>
                <a:gd name="T50" fmla="*/ 2147483647 w 286"/>
                <a:gd name="T51" fmla="*/ 2147483647 h 288"/>
                <a:gd name="T52" fmla="*/ 2147483647 w 286"/>
                <a:gd name="T53" fmla="*/ 2147483647 h 288"/>
                <a:gd name="T54" fmla="*/ 2147483647 w 286"/>
                <a:gd name="T55" fmla="*/ 2147483647 h 288"/>
                <a:gd name="T56" fmla="*/ 2147483647 w 286"/>
                <a:gd name="T57" fmla="*/ 2147483647 h 288"/>
                <a:gd name="T58" fmla="*/ 2147483647 w 286"/>
                <a:gd name="T59" fmla="*/ 2147483647 h 288"/>
                <a:gd name="T60" fmla="*/ 2147483647 w 286"/>
                <a:gd name="T61" fmla="*/ 2147483647 h 288"/>
                <a:gd name="T62" fmla="*/ 2147483647 w 286"/>
                <a:gd name="T63" fmla="*/ 2147483647 h 288"/>
                <a:gd name="T64" fmla="*/ 2147483647 w 286"/>
                <a:gd name="T65" fmla="*/ 2147483647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143108" y="92867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14561"/>
            <a:ext cx="164307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786314" y="1214428"/>
            <a:ext cx="200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51B7"/>
                </a:solidFill>
              </a:rPr>
              <a:t>4.</a:t>
            </a:r>
            <a:r>
              <a:rPr lang="zh-CN" altLang="en-US" b="1" dirty="0" smtClean="0">
                <a:solidFill>
                  <a:srgbClr val="FF51B7"/>
                </a:solidFill>
              </a:rPr>
              <a:t>戴口罩七步方法</a:t>
            </a:r>
            <a:endParaRPr lang="zh-CN" altLang="en-US" dirty="0" smtClean="0">
              <a:solidFill>
                <a:srgbClr val="FF51B7"/>
              </a:solidFill>
            </a:endParaRPr>
          </a:p>
        </p:txBody>
      </p:sp>
      <p:pic>
        <p:nvPicPr>
          <p:cNvPr id="6146" name="Picture 2" descr="C:\Users\幺青\Desktop\20200210初三高三直播学点科学防护知识，保持健康生活\戴口罩方法1-3步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928808"/>
            <a:ext cx="5419725" cy="24669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571472" y="714362"/>
            <a:ext cx="1640205" cy="1643074"/>
            <a:chOff x="4769900" y="2078706"/>
            <a:chExt cx="2333999" cy="2901978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375753" y="2583396"/>
              <a:ext cx="1364689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戴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2147483647 w 286"/>
                <a:gd name="T1" fmla="*/ 2147483647 h 288"/>
                <a:gd name="T2" fmla="*/ 2147483647 w 286"/>
                <a:gd name="T3" fmla="*/ 2147483647 h 288"/>
                <a:gd name="T4" fmla="*/ 2147483647 w 286"/>
                <a:gd name="T5" fmla="*/ 2147483647 h 288"/>
                <a:gd name="T6" fmla="*/ 2147483647 w 286"/>
                <a:gd name="T7" fmla="*/ 0 h 288"/>
                <a:gd name="T8" fmla="*/ 2147483647 w 286"/>
                <a:gd name="T9" fmla="*/ 0 h 288"/>
                <a:gd name="T10" fmla="*/ 2147483647 w 286"/>
                <a:gd name="T11" fmla="*/ 2147483647 h 288"/>
                <a:gd name="T12" fmla="*/ 2147483647 w 286"/>
                <a:gd name="T13" fmla="*/ 2147483647 h 288"/>
                <a:gd name="T14" fmla="*/ 0 w 286"/>
                <a:gd name="T15" fmla="*/ 2147483647 h 288"/>
                <a:gd name="T16" fmla="*/ 0 w 286"/>
                <a:gd name="T17" fmla="*/ 2147483647 h 288"/>
                <a:gd name="T18" fmla="*/ 2147483647 w 286"/>
                <a:gd name="T19" fmla="*/ 2147483647 h 288"/>
                <a:gd name="T20" fmla="*/ 2147483647 w 286"/>
                <a:gd name="T21" fmla="*/ 2147483647 h 288"/>
                <a:gd name="T22" fmla="*/ 2147483647 w 286"/>
                <a:gd name="T23" fmla="*/ 2147483647 h 288"/>
                <a:gd name="T24" fmla="*/ 2147483647 w 286"/>
                <a:gd name="T25" fmla="*/ 2147483647 h 288"/>
                <a:gd name="T26" fmla="*/ 2147483647 w 286"/>
                <a:gd name="T27" fmla="*/ 2147483647 h 288"/>
                <a:gd name="T28" fmla="*/ 2147483647 w 286"/>
                <a:gd name="T29" fmla="*/ 2147483647 h 288"/>
                <a:gd name="T30" fmla="*/ 2147483647 w 286"/>
                <a:gd name="T31" fmla="*/ 2147483647 h 288"/>
                <a:gd name="T32" fmla="*/ 2147483647 w 286"/>
                <a:gd name="T33" fmla="*/ 2147483647 h 288"/>
                <a:gd name="T34" fmla="*/ 2147483647 w 286"/>
                <a:gd name="T35" fmla="*/ 2147483647 h 288"/>
                <a:gd name="T36" fmla="*/ 2147483647 w 286"/>
                <a:gd name="T37" fmla="*/ 2147483647 h 288"/>
                <a:gd name="T38" fmla="*/ 2147483647 w 286"/>
                <a:gd name="T39" fmla="*/ 2147483647 h 288"/>
                <a:gd name="T40" fmla="*/ 2147483647 w 286"/>
                <a:gd name="T41" fmla="*/ 2147483647 h 288"/>
                <a:gd name="T42" fmla="*/ 2147483647 w 286"/>
                <a:gd name="T43" fmla="*/ 2147483647 h 288"/>
                <a:gd name="T44" fmla="*/ 2147483647 w 286"/>
                <a:gd name="T45" fmla="*/ 2147483647 h 288"/>
                <a:gd name="T46" fmla="*/ 2147483647 w 286"/>
                <a:gd name="T47" fmla="*/ 2147483647 h 288"/>
                <a:gd name="T48" fmla="*/ 2147483647 w 286"/>
                <a:gd name="T49" fmla="*/ 2147483647 h 288"/>
                <a:gd name="T50" fmla="*/ 2147483647 w 286"/>
                <a:gd name="T51" fmla="*/ 2147483647 h 288"/>
                <a:gd name="T52" fmla="*/ 2147483647 w 286"/>
                <a:gd name="T53" fmla="*/ 2147483647 h 288"/>
                <a:gd name="T54" fmla="*/ 2147483647 w 286"/>
                <a:gd name="T55" fmla="*/ 2147483647 h 288"/>
                <a:gd name="T56" fmla="*/ 2147483647 w 286"/>
                <a:gd name="T57" fmla="*/ 2147483647 h 288"/>
                <a:gd name="T58" fmla="*/ 2147483647 w 286"/>
                <a:gd name="T59" fmla="*/ 2147483647 h 288"/>
                <a:gd name="T60" fmla="*/ 2147483647 w 286"/>
                <a:gd name="T61" fmla="*/ 2147483647 h 288"/>
                <a:gd name="T62" fmla="*/ 2147483647 w 286"/>
                <a:gd name="T63" fmla="*/ 2147483647 h 288"/>
                <a:gd name="T64" fmla="*/ 2147483647 w 286"/>
                <a:gd name="T65" fmla="*/ 2147483647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143108" y="92867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14561"/>
            <a:ext cx="164307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786314" y="1214428"/>
            <a:ext cx="200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51B7"/>
                </a:solidFill>
              </a:rPr>
              <a:t>4.</a:t>
            </a:r>
            <a:r>
              <a:rPr lang="zh-CN" altLang="en-US" b="1" dirty="0" smtClean="0">
                <a:solidFill>
                  <a:srgbClr val="FF51B7"/>
                </a:solidFill>
              </a:rPr>
              <a:t>戴口罩七步方法</a:t>
            </a:r>
            <a:endParaRPr lang="zh-CN" altLang="en-US" dirty="0" smtClean="0">
              <a:solidFill>
                <a:srgbClr val="FF51B7"/>
              </a:solidFill>
            </a:endParaRPr>
          </a:p>
        </p:txBody>
      </p:sp>
      <p:pic>
        <p:nvPicPr>
          <p:cNvPr id="7170" name="Picture 2" descr="C:\Users\幺青\Desktop\20200210初三高三直播学点科学防护知识，保持健康生活\戴口罩方法4-7步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928808"/>
            <a:ext cx="5457825" cy="2133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929190" y="4071948"/>
            <a:ext cx="2928958" cy="8429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571472" y="714362"/>
            <a:ext cx="1640205" cy="1643074"/>
            <a:chOff x="4769900" y="2078706"/>
            <a:chExt cx="2333999" cy="2901978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375753" y="2583396"/>
              <a:ext cx="1364689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戴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2147483647 w 286"/>
                <a:gd name="T1" fmla="*/ 2147483647 h 288"/>
                <a:gd name="T2" fmla="*/ 2147483647 w 286"/>
                <a:gd name="T3" fmla="*/ 2147483647 h 288"/>
                <a:gd name="T4" fmla="*/ 2147483647 w 286"/>
                <a:gd name="T5" fmla="*/ 2147483647 h 288"/>
                <a:gd name="T6" fmla="*/ 2147483647 w 286"/>
                <a:gd name="T7" fmla="*/ 0 h 288"/>
                <a:gd name="T8" fmla="*/ 2147483647 w 286"/>
                <a:gd name="T9" fmla="*/ 0 h 288"/>
                <a:gd name="T10" fmla="*/ 2147483647 w 286"/>
                <a:gd name="T11" fmla="*/ 2147483647 h 288"/>
                <a:gd name="T12" fmla="*/ 2147483647 w 286"/>
                <a:gd name="T13" fmla="*/ 2147483647 h 288"/>
                <a:gd name="T14" fmla="*/ 0 w 286"/>
                <a:gd name="T15" fmla="*/ 2147483647 h 288"/>
                <a:gd name="T16" fmla="*/ 0 w 286"/>
                <a:gd name="T17" fmla="*/ 2147483647 h 288"/>
                <a:gd name="T18" fmla="*/ 2147483647 w 286"/>
                <a:gd name="T19" fmla="*/ 2147483647 h 288"/>
                <a:gd name="T20" fmla="*/ 2147483647 w 286"/>
                <a:gd name="T21" fmla="*/ 2147483647 h 288"/>
                <a:gd name="T22" fmla="*/ 2147483647 w 286"/>
                <a:gd name="T23" fmla="*/ 2147483647 h 288"/>
                <a:gd name="T24" fmla="*/ 2147483647 w 286"/>
                <a:gd name="T25" fmla="*/ 2147483647 h 288"/>
                <a:gd name="T26" fmla="*/ 2147483647 w 286"/>
                <a:gd name="T27" fmla="*/ 2147483647 h 288"/>
                <a:gd name="T28" fmla="*/ 2147483647 w 286"/>
                <a:gd name="T29" fmla="*/ 2147483647 h 288"/>
                <a:gd name="T30" fmla="*/ 2147483647 w 286"/>
                <a:gd name="T31" fmla="*/ 2147483647 h 288"/>
                <a:gd name="T32" fmla="*/ 2147483647 w 286"/>
                <a:gd name="T33" fmla="*/ 2147483647 h 288"/>
                <a:gd name="T34" fmla="*/ 2147483647 w 286"/>
                <a:gd name="T35" fmla="*/ 2147483647 h 288"/>
                <a:gd name="T36" fmla="*/ 2147483647 w 286"/>
                <a:gd name="T37" fmla="*/ 2147483647 h 288"/>
                <a:gd name="T38" fmla="*/ 2147483647 w 286"/>
                <a:gd name="T39" fmla="*/ 2147483647 h 288"/>
                <a:gd name="T40" fmla="*/ 2147483647 w 286"/>
                <a:gd name="T41" fmla="*/ 2147483647 h 288"/>
                <a:gd name="T42" fmla="*/ 2147483647 w 286"/>
                <a:gd name="T43" fmla="*/ 2147483647 h 288"/>
                <a:gd name="T44" fmla="*/ 2147483647 w 286"/>
                <a:gd name="T45" fmla="*/ 2147483647 h 288"/>
                <a:gd name="T46" fmla="*/ 2147483647 w 286"/>
                <a:gd name="T47" fmla="*/ 2147483647 h 288"/>
                <a:gd name="T48" fmla="*/ 2147483647 w 286"/>
                <a:gd name="T49" fmla="*/ 2147483647 h 288"/>
                <a:gd name="T50" fmla="*/ 2147483647 w 286"/>
                <a:gd name="T51" fmla="*/ 2147483647 h 288"/>
                <a:gd name="T52" fmla="*/ 2147483647 w 286"/>
                <a:gd name="T53" fmla="*/ 2147483647 h 288"/>
                <a:gd name="T54" fmla="*/ 2147483647 w 286"/>
                <a:gd name="T55" fmla="*/ 2147483647 h 288"/>
                <a:gd name="T56" fmla="*/ 2147483647 w 286"/>
                <a:gd name="T57" fmla="*/ 2147483647 h 288"/>
                <a:gd name="T58" fmla="*/ 2147483647 w 286"/>
                <a:gd name="T59" fmla="*/ 2147483647 h 288"/>
                <a:gd name="T60" fmla="*/ 2147483647 w 286"/>
                <a:gd name="T61" fmla="*/ 2147483647 h 288"/>
                <a:gd name="T62" fmla="*/ 2147483647 w 286"/>
                <a:gd name="T63" fmla="*/ 2147483647 h 288"/>
                <a:gd name="T64" fmla="*/ 2147483647 w 286"/>
                <a:gd name="T65" fmla="*/ 2147483647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143108" y="92867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14561"/>
            <a:ext cx="164307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786314" y="1643056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51B7"/>
                </a:solidFill>
              </a:rPr>
              <a:t>5.</a:t>
            </a:r>
            <a:r>
              <a:rPr lang="zh-CN" altLang="en-US" b="1" dirty="0" smtClean="0">
                <a:solidFill>
                  <a:srgbClr val="FF51B7"/>
                </a:solidFill>
              </a:rPr>
              <a:t>使用后口罩处理原则</a:t>
            </a:r>
            <a:endParaRPr lang="zh-CN" altLang="en-US" dirty="0" smtClean="0">
              <a:solidFill>
                <a:srgbClr val="FF51B7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71736" y="1500180"/>
            <a:ext cx="58578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/>
            </a:r>
            <a:br>
              <a:rPr lang="zh-CN" altLang="en-US" b="1" dirty="0" smtClean="0"/>
            </a:br>
            <a:endParaRPr lang="zh-CN" altLang="en-US" dirty="0" smtClean="0"/>
          </a:p>
          <a:p>
            <a:r>
              <a:rPr lang="zh-CN" altLang="en-US" dirty="0" smtClean="0"/>
              <a:t>　　</a:t>
            </a:r>
            <a:r>
              <a:rPr lang="zh-CN" altLang="en-US" dirty="0" smtClean="0">
                <a:solidFill>
                  <a:srgbClr val="0070C0"/>
                </a:solidFill>
              </a:rPr>
              <a:t>（</a:t>
            </a:r>
            <a:r>
              <a:rPr lang="en-US" altLang="zh-CN" dirty="0" smtClean="0">
                <a:solidFill>
                  <a:srgbClr val="0070C0"/>
                </a:solidFill>
              </a:rPr>
              <a:t>1</a:t>
            </a:r>
            <a:r>
              <a:rPr lang="zh-CN" altLang="en-US" dirty="0" smtClean="0">
                <a:solidFill>
                  <a:srgbClr val="0070C0"/>
                </a:solidFill>
              </a:rPr>
              <a:t>）健康人群佩戴过的口罩，没有新型冠状病毒传播的风险，一般在口罩变形、弄湿或弄脏导致防护性能降低时更换。健康人群使用后的口罩，按照生活垃圾分类的要求处理即可。</a:t>
            </a:r>
            <a:br>
              <a:rPr lang="zh-CN" altLang="en-US" dirty="0" smtClean="0">
                <a:solidFill>
                  <a:srgbClr val="0070C0"/>
                </a:solidFill>
              </a:rPr>
            </a:br>
            <a:r>
              <a:rPr lang="zh-CN" altLang="en-US" dirty="0" smtClean="0">
                <a:solidFill>
                  <a:srgbClr val="0070C0"/>
                </a:solidFill>
              </a:rPr>
              <a:t>　　（</a:t>
            </a:r>
            <a:r>
              <a:rPr lang="en-US" altLang="zh-CN" dirty="0" smtClean="0">
                <a:solidFill>
                  <a:srgbClr val="0070C0"/>
                </a:solidFill>
              </a:rPr>
              <a:t>2</a:t>
            </a:r>
            <a:r>
              <a:rPr lang="zh-CN" altLang="en-US" dirty="0" smtClean="0">
                <a:solidFill>
                  <a:srgbClr val="0070C0"/>
                </a:solidFill>
              </a:rPr>
              <a:t>）疑似病例或确诊患者佩戴的口罩，不可随意丢弃，应视作医疗废弃物，严格按照医疗废弃物有关流程处理，不得进入流通市场。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3504" y="4127837"/>
            <a:ext cx="38430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+mn-ea"/>
              </a:rPr>
              <a:t>疫情防控组、</a:t>
            </a:r>
            <a:br>
              <a:rPr lang="zh-CN" altLang="en-US" sz="1400" dirty="0" smtClean="0">
                <a:latin typeface="+mn-ea"/>
              </a:rPr>
            </a:br>
            <a:r>
              <a:rPr lang="zh-CN" altLang="en-US" sz="1400" dirty="0" smtClean="0">
                <a:latin typeface="+mn-ea"/>
              </a:rPr>
              <a:t>国家卫生健康委疾控局（代章）</a:t>
            </a:r>
          </a:p>
          <a:p>
            <a:r>
              <a:rPr lang="en-US" altLang="zh-CN" sz="1400" dirty="0" smtClean="0">
                <a:latin typeface="+mn-ea"/>
              </a:rPr>
              <a:t>      2020</a:t>
            </a:r>
            <a:r>
              <a:rPr lang="zh-CN" altLang="en-US" sz="1400" dirty="0" smtClean="0">
                <a:latin typeface="+mn-ea"/>
              </a:rPr>
              <a:t>年</a:t>
            </a:r>
            <a:r>
              <a:rPr lang="en-US" altLang="zh-CN" sz="1400" dirty="0" smtClean="0">
                <a:latin typeface="+mn-ea"/>
              </a:rPr>
              <a:t>1</a:t>
            </a:r>
            <a:r>
              <a:rPr lang="zh-CN" altLang="en-US" sz="1400" dirty="0" smtClean="0">
                <a:latin typeface="+mn-ea"/>
              </a:rPr>
              <a:t>月</a:t>
            </a:r>
            <a:r>
              <a:rPr lang="en-US" altLang="zh-CN" sz="1400" dirty="0" smtClean="0">
                <a:latin typeface="+mn-ea"/>
              </a:rPr>
              <a:t>30</a:t>
            </a:r>
            <a:r>
              <a:rPr lang="zh-CN" altLang="en-US" sz="1400" dirty="0" smtClean="0">
                <a:latin typeface="+mn-ea"/>
              </a:rPr>
              <a:t>日</a:t>
            </a:r>
          </a:p>
          <a:p>
            <a:endParaRPr lang="zh-CN" altLang="en-US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23"/>
          <p:cNvGrpSpPr>
            <a:grpSpLocks/>
          </p:cNvGrpSpPr>
          <p:nvPr/>
        </p:nvGrpSpPr>
        <p:grpSpPr bwMode="auto">
          <a:xfrm>
            <a:off x="431658" y="714363"/>
            <a:ext cx="1750730" cy="1643074"/>
            <a:chOff x="7957600" y="2078706"/>
            <a:chExt cx="2333999" cy="2901978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4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24947" y="2457223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洗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4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071670" y="92867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8194" name="Picture 2" descr="C:\Users\幺青\Desktop\20200210初三高三直播学点科学防护知识，保持健康生活\洗手图片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785932"/>
            <a:ext cx="3476628" cy="2119316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1000100" y="2643188"/>
            <a:ext cx="3294492" cy="887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dirty="0" smtClean="0">
                <a:solidFill>
                  <a:srgbClr val="D60093"/>
                </a:solidFill>
              </a:rPr>
              <a:t>1.</a:t>
            </a:r>
            <a:r>
              <a:rPr lang="zh-CN" altLang="en-US" dirty="0" smtClean="0">
                <a:solidFill>
                  <a:srgbClr val="D60093"/>
                </a:solidFill>
              </a:rPr>
              <a:t>小贴士</a:t>
            </a:r>
            <a:endParaRPr lang="en-US" altLang="zh-CN" dirty="0" smtClean="0">
              <a:solidFill>
                <a:srgbClr val="D60093"/>
              </a:solidFill>
            </a:endParaRPr>
          </a:p>
          <a:p>
            <a:pPr>
              <a:lnSpc>
                <a:spcPts val="3100"/>
              </a:lnSpc>
            </a:pPr>
            <a:r>
              <a:rPr lang="zh-CN" altLang="en-US" b="1" dirty="0" smtClean="0">
                <a:solidFill>
                  <a:srgbClr val="3328C8"/>
                </a:solidFill>
              </a:rPr>
              <a:t>每年的</a:t>
            </a:r>
            <a:r>
              <a:rPr lang="en-US" altLang="zh-CN" b="1" dirty="0" smtClean="0">
                <a:solidFill>
                  <a:srgbClr val="3328C8"/>
                </a:solidFill>
              </a:rPr>
              <a:t>10</a:t>
            </a:r>
            <a:r>
              <a:rPr lang="zh-CN" altLang="en-US" b="1" dirty="0" smtClean="0">
                <a:solidFill>
                  <a:srgbClr val="3328C8"/>
                </a:solidFill>
              </a:rPr>
              <a:t>月</a:t>
            </a:r>
            <a:r>
              <a:rPr lang="en-US" altLang="zh-CN" b="1" dirty="0" smtClean="0">
                <a:solidFill>
                  <a:srgbClr val="3328C8"/>
                </a:solidFill>
              </a:rPr>
              <a:t>15</a:t>
            </a:r>
            <a:r>
              <a:rPr lang="zh-CN" altLang="en-US" b="1" dirty="0" smtClean="0">
                <a:solidFill>
                  <a:srgbClr val="3328C8"/>
                </a:solidFill>
              </a:rPr>
              <a:t>日是全球洗手日</a:t>
            </a:r>
            <a:endParaRPr lang="zh-CN" altLang="en-US" b="1" dirty="0">
              <a:solidFill>
                <a:srgbClr val="3328C8"/>
              </a:solidFill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431658" y="714363"/>
            <a:ext cx="1750730" cy="1643074"/>
            <a:chOff x="7957600" y="2078706"/>
            <a:chExt cx="2333999" cy="2901978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4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24947" y="2457223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洗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4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071670" y="92867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85867"/>
            <a:ext cx="3286148" cy="3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1214414" y="2285998"/>
            <a:ext cx="2452916" cy="489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dirty="0" smtClean="0">
                <a:solidFill>
                  <a:srgbClr val="D60093"/>
                </a:solidFill>
              </a:rPr>
              <a:t>2.</a:t>
            </a:r>
            <a:r>
              <a:rPr lang="zh-CN" altLang="en-US" dirty="0" smtClean="0">
                <a:solidFill>
                  <a:srgbClr val="D60093"/>
                </a:solidFill>
              </a:rPr>
              <a:t>手有多脏你知道吗？</a:t>
            </a:r>
            <a:endParaRPr lang="zh-CN" altLang="en-US" b="1" dirty="0">
              <a:solidFill>
                <a:srgbClr val="3328C8"/>
              </a:solidFill>
            </a:endParaRPr>
          </a:p>
        </p:txBody>
      </p:sp>
      <p:pic>
        <p:nvPicPr>
          <p:cNvPr id="1027" name="Picture 3" descr="C:\Users\幺青\Desktop\20200210初三高三直播学点科学防护知识，保持健康生活\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928940"/>
            <a:ext cx="1524000" cy="10144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431658" y="714363"/>
            <a:ext cx="1750730" cy="1643074"/>
            <a:chOff x="7957600" y="2078706"/>
            <a:chExt cx="2333999" cy="2901978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4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24947" y="2457223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洗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4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071670" y="92867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sp>
        <p:nvSpPr>
          <p:cNvPr id="15" name="TextBox 14"/>
          <p:cNvSpPr txBox="1"/>
          <p:nvPr/>
        </p:nvSpPr>
        <p:spPr>
          <a:xfrm>
            <a:off x="1142976" y="2143122"/>
            <a:ext cx="2706190" cy="489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000" dirty="0" smtClean="0">
                <a:solidFill>
                  <a:srgbClr val="D60093"/>
                </a:solidFill>
              </a:rPr>
              <a:t>3.</a:t>
            </a:r>
            <a:r>
              <a:rPr lang="zh-CN" altLang="en-US" sz="2000" dirty="0" smtClean="0">
                <a:solidFill>
                  <a:srgbClr val="D60093"/>
                </a:solidFill>
              </a:rPr>
              <a:t>时时记得洗手！！！</a:t>
            </a:r>
            <a:endParaRPr lang="zh-CN" altLang="en-US" sz="2000" b="1" dirty="0">
              <a:solidFill>
                <a:srgbClr val="3328C8"/>
              </a:solidFill>
            </a:endParaRPr>
          </a:p>
        </p:txBody>
      </p:sp>
      <p:pic>
        <p:nvPicPr>
          <p:cNvPr id="3074" name="Picture 2" descr="C:\Users\幺青\Desktop\20200210初三高三直播学点科学防护知识，保持健康生活\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000378"/>
            <a:ext cx="1928826" cy="1143008"/>
          </a:xfrm>
          <a:prstGeom prst="rect">
            <a:avLst/>
          </a:prstGeom>
          <a:noFill/>
        </p:spPr>
      </p:pic>
      <p:pic>
        <p:nvPicPr>
          <p:cNvPr id="4098" name="Picture 2" descr="C:\Users\幺青\Desktop\20200210初三高三直播学点科学防护知识，保持健康生活\以下十种情况必须洗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071552"/>
            <a:ext cx="3429024" cy="34290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431658" y="714363"/>
            <a:ext cx="1750730" cy="1643074"/>
            <a:chOff x="7957600" y="2078706"/>
            <a:chExt cx="2333999" cy="2901978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4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24947" y="2457223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洗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4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071670" y="92867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sp>
        <p:nvSpPr>
          <p:cNvPr id="15" name="TextBox 14"/>
          <p:cNvSpPr txBox="1"/>
          <p:nvPr/>
        </p:nvSpPr>
        <p:spPr>
          <a:xfrm>
            <a:off x="1214414" y="2143122"/>
            <a:ext cx="2193229" cy="489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000" dirty="0" smtClean="0">
                <a:solidFill>
                  <a:srgbClr val="D60093"/>
                </a:solidFill>
              </a:rPr>
              <a:t>4.</a:t>
            </a:r>
            <a:r>
              <a:rPr lang="zh-CN" altLang="en-US" sz="2000" dirty="0" smtClean="0">
                <a:solidFill>
                  <a:srgbClr val="D60093"/>
                </a:solidFill>
              </a:rPr>
              <a:t>正确洗手七步法</a:t>
            </a:r>
            <a:endParaRPr lang="zh-CN" altLang="en-US" sz="2000" b="1" dirty="0">
              <a:solidFill>
                <a:srgbClr val="3328C8"/>
              </a:solidFill>
            </a:endParaRPr>
          </a:p>
        </p:txBody>
      </p:sp>
      <p:pic>
        <p:nvPicPr>
          <p:cNvPr id="3074" name="Picture 2" descr="C:\Users\幺青\Desktop\20200210初三高三直播学点科学防护知识，保持健康生活\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786064"/>
            <a:ext cx="1928826" cy="1143008"/>
          </a:xfrm>
          <a:prstGeom prst="rect">
            <a:avLst/>
          </a:prstGeom>
          <a:noFill/>
        </p:spPr>
      </p:pic>
      <p:pic>
        <p:nvPicPr>
          <p:cNvPr id="5122" name="Picture 2" descr="C:\Users\幺青\Desktop\20200210初三高三直播学点科学防护知识，保持健康生活\洗手七步法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928676"/>
            <a:ext cx="3857652" cy="385765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00100" y="1571618"/>
            <a:ext cx="1753791" cy="1964820"/>
            <a:chOff x="1438419" y="2078706"/>
            <a:chExt cx="2338080" cy="2618925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>
                <a:defRPr/>
              </a:pPr>
              <a:endParaRPr lang="en-US" sz="2400" dirty="0">
                <a:sym typeface="Arial" panose="020B0604020202020204" pitchFamily="34" charset="0"/>
              </a:endParaRPr>
            </a:p>
          </p:txBody>
        </p:sp>
        <p:sp>
          <p:nvSpPr>
            <p:cNvPr id="39963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190768" y="2667474"/>
              <a:ext cx="857143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宅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6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尽量待在家里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928926" y="1571618"/>
            <a:ext cx="1753791" cy="2177177"/>
            <a:chOff x="4765819" y="2078706"/>
            <a:chExt cx="2338080" cy="2901978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429302" y="2667474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戴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2147483647 w 286"/>
                <a:gd name="T1" fmla="*/ 2147483647 h 288"/>
                <a:gd name="T2" fmla="*/ 2147483647 w 286"/>
                <a:gd name="T3" fmla="*/ 2147483647 h 288"/>
                <a:gd name="T4" fmla="*/ 2147483647 w 286"/>
                <a:gd name="T5" fmla="*/ 2147483647 h 288"/>
                <a:gd name="T6" fmla="*/ 2147483647 w 286"/>
                <a:gd name="T7" fmla="*/ 0 h 288"/>
                <a:gd name="T8" fmla="*/ 2147483647 w 286"/>
                <a:gd name="T9" fmla="*/ 0 h 288"/>
                <a:gd name="T10" fmla="*/ 2147483647 w 286"/>
                <a:gd name="T11" fmla="*/ 2147483647 h 288"/>
                <a:gd name="T12" fmla="*/ 2147483647 w 286"/>
                <a:gd name="T13" fmla="*/ 2147483647 h 288"/>
                <a:gd name="T14" fmla="*/ 0 w 286"/>
                <a:gd name="T15" fmla="*/ 2147483647 h 288"/>
                <a:gd name="T16" fmla="*/ 0 w 286"/>
                <a:gd name="T17" fmla="*/ 2147483647 h 288"/>
                <a:gd name="T18" fmla="*/ 2147483647 w 286"/>
                <a:gd name="T19" fmla="*/ 2147483647 h 288"/>
                <a:gd name="T20" fmla="*/ 2147483647 w 286"/>
                <a:gd name="T21" fmla="*/ 2147483647 h 288"/>
                <a:gd name="T22" fmla="*/ 2147483647 w 286"/>
                <a:gd name="T23" fmla="*/ 2147483647 h 288"/>
                <a:gd name="T24" fmla="*/ 2147483647 w 286"/>
                <a:gd name="T25" fmla="*/ 2147483647 h 288"/>
                <a:gd name="T26" fmla="*/ 2147483647 w 286"/>
                <a:gd name="T27" fmla="*/ 2147483647 h 288"/>
                <a:gd name="T28" fmla="*/ 2147483647 w 286"/>
                <a:gd name="T29" fmla="*/ 2147483647 h 288"/>
                <a:gd name="T30" fmla="*/ 2147483647 w 286"/>
                <a:gd name="T31" fmla="*/ 2147483647 h 288"/>
                <a:gd name="T32" fmla="*/ 2147483647 w 286"/>
                <a:gd name="T33" fmla="*/ 2147483647 h 288"/>
                <a:gd name="T34" fmla="*/ 2147483647 w 286"/>
                <a:gd name="T35" fmla="*/ 2147483647 h 288"/>
                <a:gd name="T36" fmla="*/ 2147483647 w 286"/>
                <a:gd name="T37" fmla="*/ 2147483647 h 288"/>
                <a:gd name="T38" fmla="*/ 2147483647 w 286"/>
                <a:gd name="T39" fmla="*/ 2147483647 h 288"/>
                <a:gd name="T40" fmla="*/ 2147483647 w 286"/>
                <a:gd name="T41" fmla="*/ 2147483647 h 288"/>
                <a:gd name="T42" fmla="*/ 2147483647 w 286"/>
                <a:gd name="T43" fmla="*/ 2147483647 h 288"/>
                <a:gd name="T44" fmla="*/ 2147483647 w 286"/>
                <a:gd name="T45" fmla="*/ 2147483647 h 288"/>
                <a:gd name="T46" fmla="*/ 2147483647 w 286"/>
                <a:gd name="T47" fmla="*/ 2147483647 h 288"/>
                <a:gd name="T48" fmla="*/ 2147483647 w 286"/>
                <a:gd name="T49" fmla="*/ 2147483647 h 288"/>
                <a:gd name="T50" fmla="*/ 2147483647 w 286"/>
                <a:gd name="T51" fmla="*/ 2147483647 h 288"/>
                <a:gd name="T52" fmla="*/ 2147483647 w 286"/>
                <a:gd name="T53" fmla="*/ 2147483647 h 288"/>
                <a:gd name="T54" fmla="*/ 2147483647 w 286"/>
                <a:gd name="T55" fmla="*/ 2147483647 h 288"/>
                <a:gd name="T56" fmla="*/ 2147483647 w 286"/>
                <a:gd name="T57" fmla="*/ 2147483647 h 288"/>
                <a:gd name="T58" fmla="*/ 2147483647 w 286"/>
                <a:gd name="T59" fmla="*/ 2147483647 h 288"/>
                <a:gd name="T60" fmla="*/ 2147483647 w 286"/>
                <a:gd name="T61" fmla="*/ 2147483647 h 288"/>
                <a:gd name="T62" fmla="*/ 2147483647 w 286"/>
                <a:gd name="T63" fmla="*/ 2147483647 h 288"/>
                <a:gd name="T64" fmla="*/ 2147483647 w 286"/>
                <a:gd name="T65" fmla="*/ 2147483647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学会正确戴口罩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7" name="组合 23"/>
          <p:cNvGrpSpPr>
            <a:grpSpLocks/>
          </p:cNvGrpSpPr>
          <p:nvPr/>
        </p:nvGrpSpPr>
        <p:grpSpPr bwMode="auto">
          <a:xfrm>
            <a:off x="4786314" y="1571618"/>
            <a:ext cx="1753791" cy="2177177"/>
            <a:chOff x="7953519" y="2078706"/>
            <a:chExt cx="2338080" cy="2901978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4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72580" y="2667474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洗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4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掌握正确洗手方法 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10" name="组合 23"/>
          <p:cNvGrpSpPr>
            <a:grpSpLocks/>
          </p:cNvGrpSpPr>
          <p:nvPr/>
        </p:nvGrpSpPr>
        <p:grpSpPr bwMode="auto">
          <a:xfrm>
            <a:off x="6572264" y="1571618"/>
            <a:ext cx="1753791" cy="2177177"/>
            <a:chOff x="7953519" y="2078706"/>
            <a:chExt cx="2338080" cy="2901978"/>
          </a:xfrm>
        </p:grpSpPr>
        <p:sp>
          <p:nvSpPr>
            <p:cNvPr id="26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27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72580" y="2667474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监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2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注意自我监测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35" name="圆角矩形 34"/>
          <p:cNvSpPr/>
          <p:nvPr/>
        </p:nvSpPr>
        <p:spPr>
          <a:xfrm>
            <a:off x="1428728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一</a:t>
            </a:r>
            <a:endParaRPr lang="zh-CN" altLang="en-US" b="1" dirty="0"/>
          </a:p>
        </p:txBody>
      </p:sp>
      <p:sp>
        <p:nvSpPr>
          <p:cNvPr id="36" name="圆角矩形 35"/>
          <p:cNvSpPr/>
          <p:nvPr/>
        </p:nvSpPr>
        <p:spPr>
          <a:xfrm>
            <a:off x="3286116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二</a:t>
            </a:r>
            <a:endParaRPr lang="zh-CN" altLang="en-US" b="1" dirty="0"/>
          </a:p>
        </p:txBody>
      </p:sp>
      <p:sp>
        <p:nvSpPr>
          <p:cNvPr id="37" name="圆角矩形 36"/>
          <p:cNvSpPr/>
          <p:nvPr/>
        </p:nvSpPr>
        <p:spPr>
          <a:xfrm>
            <a:off x="5143504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三</a:t>
            </a:r>
            <a:endParaRPr lang="zh-CN" altLang="en-US" b="1" dirty="0"/>
          </a:p>
        </p:txBody>
      </p:sp>
      <p:sp>
        <p:nvSpPr>
          <p:cNvPr id="38" name="圆角矩形 37"/>
          <p:cNvSpPr/>
          <p:nvPr/>
        </p:nvSpPr>
        <p:spPr>
          <a:xfrm>
            <a:off x="7000892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四</a:t>
            </a:r>
            <a:endParaRPr lang="zh-CN" alt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786050" y="3929072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70C0"/>
                </a:solidFill>
              </a:rPr>
              <a:t>自我防护“四”法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23"/>
          <p:cNvGrpSpPr>
            <a:grpSpLocks/>
          </p:cNvGrpSpPr>
          <p:nvPr/>
        </p:nvGrpSpPr>
        <p:grpSpPr bwMode="auto">
          <a:xfrm>
            <a:off x="431658" y="571487"/>
            <a:ext cx="1750730" cy="1643073"/>
            <a:chOff x="7957600" y="2078706"/>
            <a:chExt cx="2333999" cy="2901978"/>
          </a:xfrm>
        </p:grpSpPr>
        <p:sp>
          <p:nvSpPr>
            <p:cNvPr id="26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27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24948" y="2441452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监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2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071670" y="785800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的学问？</a:t>
            </a:r>
            <a:endParaRPr lang="zh-CN" altLang="en-US" sz="4400" dirty="0"/>
          </a:p>
        </p:txBody>
      </p:sp>
      <p:sp>
        <p:nvSpPr>
          <p:cNvPr id="41" name="TextBox 40"/>
          <p:cNvSpPr txBox="1"/>
          <p:nvPr/>
        </p:nvSpPr>
        <p:spPr>
          <a:xfrm>
            <a:off x="4857752" y="1071552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早晚监测体温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71538" y="1857370"/>
            <a:ext cx="7286676" cy="2365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2000" dirty="0" smtClean="0">
                <a:solidFill>
                  <a:srgbClr val="3328C8"/>
                </a:solidFill>
              </a:rPr>
              <a:t>  出现以下症状时应立即停止居家隔离并及时就医</a:t>
            </a:r>
          </a:p>
          <a:p>
            <a:pPr>
              <a:lnSpc>
                <a:spcPts val="3000"/>
              </a:lnSpc>
            </a:pPr>
            <a:r>
              <a:rPr lang="zh-CN" altLang="en-US" sz="2000" dirty="0" smtClean="0">
                <a:solidFill>
                  <a:srgbClr val="3328C8"/>
                </a:solidFill>
              </a:rPr>
              <a:t>（</a:t>
            </a:r>
            <a:r>
              <a:rPr lang="en-US" altLang="zh-CN" sz="2000" dirty="0" smtClean="0">
                <a:solidFill>
                  <a:srgbClr val="3328C8"/>
                </a:solidFill>
              </a:rPr>
              <a:t>1</a:t>
            </a:r>
            <a:r>
              <a:rPr lang="zh-CN" altLang="en-US" sz="2000" dirty="0" smtClean="0">
                <a:solidFill>
                  <a:srgbClr val="3328C8"/>
                </a:solidFill>
              </a:rPr>
              <a:t>）出现呼吸困难（包括活动后加重的胸闷、憋气、气短）。</a:t>
            </a:r>
          </a:p>
          <a:p>
            <a:pPr>
              <a:lnSpc>
                <a:spcPts val="3000"/>
              </a:lnSpc>
            </a:pPr>
            <a:r>
              <a:rPr lang="zh-CN" altLang="en-US" sz="2000" dirty="0" smtClean="0">
                <a:solidFill>
                  <a:srgbClr val="3328C8"/>
                </a:solidFill>
              </a:rPr>
              <a:t>（</a:t>
            </a:r>
            <a:r>
              <a:rPr lang="en-US" altLang="zh-CN" sz="2000" dirty="0" smtClean="0">
                <a:solidFill>
                  <a:srgbClr val="3328C8"/>
                </a:solidFill>
              </a:rPr>
              <a:t>2</a:t>
            </a:r>
            <a:r>
              <a:rPr lang="zh-CN" altLang="en-US" sz="2000" dirty="0" smtClean="0">
                <a:solidFill>
                  <a:srgbClr val="3328C8"/>
                </a:solidFill>
              </a:rPr>
              <a:t>）出现意识问题（包括嗜睡、说胡话、分不清昼夜等）。</a:t>
            </a:r>
          </a:p>
          <a:p>
            <a:pPr>
              <a:lnSpc>
                <a:spcPts val="3000"/>
              </a:lnSpc>
            </a:pPr>
            <a:r>
              <a:rPr lang="zh-CN" altLang="en-US" sz="2000" dirty="0" smtClean="0">
                <a:solidFill>
                  <a:srgbClr val="3328C8"/>
                </a:solidFill>
              </a:rPr>
              <a:t>（</a:t>
            </a:r>
            <a:r>
              <a:rPr lang="en-US" altLang="zh-CN" sz="2000" dirty="0" smtClean="0">
                <a:solidFill>
                  <a:srgbClr val="3328C8"/>
                </a:solidFill>
              </a:rPr>
              <a:t>3</a:t>
            </a:r>
            <a:r>
              <a:rPr lang="zh-CN" altLang="en-US" sz="2000" dirty="0" smtClean="0">
                <a:solidFill>
                  <a:srgbClr val="3328C8"/>
                </a:solidFill>
              </a:rPr>
              <a:t>）腹泻。</a:t>
            </a:r>
          </a:p>
          <a:p>
            <a:pPr>
              <a:lnSpc>
                <a:spcPts val="3000"/>
              </a:lnSpc>
            </a:pPr>
            <a:r>
              <a:rPr lang="zh-CN" altLang="en-US" sz="2000" dirty="0" smtClean="0">
                <a:solidFill>
                  <a:srgbClr val="3328C8"/>
                </a:solidFill>
              </a:rPr>
              <a:t>（</a:t>
            </a:r>
            <a:r>
              <a:rPr lang="en-US" altLang="zh-CN" sz="2000" dirty="0" smtClean="0">
                <a:solidFill>
                  <a:srgbClr val="3328C8"/>
                </a:solidFill>
              </a:rPr>
              <a:t>4</a:t>
            </a:r>
            <a:r>
              <a:rPr lang="zh-CN" altLang="en-US" sz="2000" dirty="0" smtClean="0">
                <a:solidFill>
                  <a:srgbClr val="3328C8"/>
                </a:solidFill>
              </a:rPr>
              <a:t>）高烧超过</a:t>
            </a:r>
            <a:r>
              <a:rPr lang="en-US" altLang="zh-CN" sz="2000" dirty="0" smtClean="0">
                <a:solidFill>
                  <a:srgbClr val="3328C8"/>
                </a:solidFill>
              </a:rPr>
              <a:t>39℃</a:t>
            </a:r>
            <a:r>
              <a:rPr lang="zh-CN" altLang="en-US" sz="2000" dirty="0" smtClean="0">
                <a:solidFill>
                  <a:srgbClr val="3328C8"/>
                </a:solidFill>
              </a:rPr>
              <a:t>。</a:t>
            </a:r>
          </a:p>
          <a:p>
            <a:pPr>
              <a:lnSpc>
                <a:spcPts val="3000"/>
              </a:lnSpc>
            </a:pPr>
            <a:r>
              <a:rPr lang="zh-CN" altLang="en-US" sz="2000" dirty="0" smtClean="0">
                <a:solidFill>
                  <a:srgbClr val="3328C8"/>
                </a:solidFill>
              </a:rPr>
              <a:t>（</a:t>
            </a:r>
            <a:r>
              <a:rPr lang="en-US" altLang="zh-CN" sz="2000" dirty="0" smtClean="0">
                <a:solidFill>
                  <a:srgbClr val="3328C8"/>
                </a:solidFill>
              </a:rPr>
              <a:t>5</a:t>
            </a:r>
            <a:r>
              <a:rPr lang="zh-CN" altLang="en-US" sz="2000" dirty="0" smtClean="0">
                <a:solidFill>
                  <a:srgbClr val="3328C8"/>
                </a:solidFill>
              </a:rPr>
              <a:t>）其他家庭成员出现新型冠状病毒感染的可疑症状。</a:t>
            </a:r>
            <a:endParaRPr lang="zh-CN" altLang="en-US" sz="2000" dirty="0">
              <a:solidFill>
                <a:srgbClr val="3328C8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00496" y="4286262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国家卫健委：首个病毒防控指南</a:t>
            </a:r>
            <a:endParaRPr lang="zh-CN" altLang="en-US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00100" y="1571618"/>
            <a:ext cx="1753791" cy="1964820"/>
            <a:chOff x="1438419" y="2078706"/>
            <a:chExt cx="2338080" cy="2618925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>
                <a:defRPr/>
              </a:pPr>
              <a:endParaRPr lang="en-US" sz="2400" dirty="0">
                <a:sym typeface="Arial" panose="020B0604020202020204" pitchFamily="34" charset="0"/>
              </a:endParaRPr>
            </a:p>
          </p:txBody>
        </p:sp>
        <p:sp>
          <p:nvSpPr>
            <p:cNvPr id="39963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190768" y="2667474"/>
              <a:ext cx="857143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宅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6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尽量待在家里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928926" y="1571618"/>
            <a:ext cx="1753791" cy="2177177"/>
            <a:chOff x="4765819" y="2078706"/>
            <a:chExt cx="2338080" cy="2901978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429302" y="2667474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戴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2147483647 w 286"/>
                <a:gd name="T1" fmla="*/ 2147483647 h 288"/>
                <a:gd name="T2" fmla="*/ 2147483647 w 286"/>
                <a:gd name="T3" fmla="*/ 2147483647 h 288"/>
                <a:gd name="T4" fmla="*/ 2147483647 w 286"/>
                <a:gd name="T5" fmla="*/ 2147483647 h 288"/>
                <a:gd name="T6" fmla="*/ 2147483647 w 286"/>
                <a:gd name="T7" fmla="*/ 0 h 288"/>
                <a:gd name="T8" fmla="*/ 2147483647 w 286"/>
                <a:gd name="T9" fmla="*/ 0 h 288"/>
                <a:gd name="T10" fmla="*/ 2147483647 w 286"/>
                <a:gd name="T11" fmla="*/ 2147483647 h 288"/>
                <a:gd name="T12" fmla="*/ 2147483647 w 286"/>
                <a:gd name="T13" fmla="*/ 2147483647 h 288"/>
                <a:gd name="T14" fmla="*/ 0 w 286"/>
                <a:gd name="T15" fmla="*/ 2147483647 h 288"/>
                <a:gd name="T16" fmla="*/ 0 w 286"/>
                <a:gd name="T17" fmla="*/ 2147483647 h 288"/>
                <a:gd name="T18" fmla="*/ 2147483647 w 286"/>
                <a:gd name="T19" fmla="*/ 2147483647 h 288"/>
                <a:gd name="T20" fmla="*/ 2147483647 w 286"/>
                <a:gd name="T21" fmla="*/ 2147483647 h 288"/>
                <a:gd name="T22" fmla="*/ 2147483647 w 286"/>
                <a:gd name="T23" fmla="*/ 2147483647 h 288"/>
                <a:gd name="T24" fmla="*/ 2147483647 w 286"/>
                <a:gd name="T25" fmla="*/ 2147483647 h 288"/>
                <a:gd name="T26" fmla="*/ 2147483647 w 286"/>
                <a:gd name="T27" fmla="*/ 2147483647 h 288"/>
                <a:gd name="T28" fmla="*/ 2147483647 w 286"/>
                <a:gd name="T29" fmla="*/ 2147483647 h 288"/>
                <a:gd name="T30" fmla="*/ 2147483647 w 286"/>
                <a:gd name="T31" fmla="*/ 2147483647 h 288"/>
                <a:gd name="T32" fmla="*/ 2147483647 w 286"/>
                <a:gd name="T33" fmla="*/ 2147483647 h 288"/>
                <a:gd name="T34" fmla="*/ 2147483647 w 286"/>
                <a:gd name="T35" fmla="*/ 2147483647 h 288"/>
                <a:gd name="T36" fmla="*/ 2147483647 w 286"/>
                <a:gd name="T37" fmla="*/ 2147483647 h 288"/>
                <a:gd name="T38" fmla="*/ 2147483647 w 286"/>
                <a:gd name="T39" fmla="*/ 2147483647 h 288"/>
                <a:gd name="T40" fmla="*/ 2147483647 w 286"/>
                <a:gd name="T41" fmla="*/ 2147483647 h 288"/>
                <a:gd name="T42" fmla="*/ 2147483647 w 286"/>
                <a:gd name="T43" fmla="*/ 2147483647 h 288"/>
                <a:gd name="T44" fmla="*/ 2147483647 w 286"/>
                <a:gd name="T45" fmla="*/ 2147483647 h 288"/>
                <a:gd name="T46" fmla="*/ 2147483647 w 286"/>
                <a:gd name="T47" fmla="*/ 2147483647 h 288"/>
                <a:gd name="T48" fmla="*/ 2147483647 w 286"/>
                <a:gd name="T49" fmla="*/ 2147483647 h 288"/>
                <a:gd name="T50" fmla="*/ 2147483647 w 286"/>
                <a:gd name="T51" fmla="*/ 2147483647 h 288"/>
                <a:gd name="T52" fmla="*/ 2147483647 w 286"/>
                <a:gd name="T53" fmla="*/ 2147483647 h 288"/>
                <a:gd name="T54" fmla="*/ 2147483647 w 286"/>
                <a:gd name="T55" fmla="*/ 2147483647 h 288"/>
                <a:gd name="T56" fmla="*/ 2147483647 w 286"/>
                <a:gd name="T57" fmla="*/ 2147483647 h 288"/>
                <a:gd name="T58" fmla="*/ 2147483647 w 286"/>
                <a:gd name="T59" fmla="*/ 2147483647 h 288"/>
                <a:gd name="T60" fmla="*/ 2147483647 w 286"/>
                <a:gd name="T61" fmla="*/ 2147483647 h 288"/>
                <a:gd name="T62" fmla="*/ 2147483647 w 286"/>
                <a:gd name="T63" fmla="*/ 2147483647 h 288"/>
                <a:gd name="T64" fmla="*/ 2147483647 w 286"/>
                <a:gd name="T65" fmla="*/ 2147483647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学会正确戴口罩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7" name="组合 23"/>
          <p:cNvGrpSpPr>
            <a:grpSpLocks/>
          </p:cNvGrpSpPr>
          <p:nvPr/>
        </p:nvGrpSpPr>
        <p:grpSpPr bwMode="auto">
          <a:xfrm>
            <a:off x="4786314" y="1571618"/>
            <a:ext cx="1753791" cy="2177177"/>
            <a:chOff x="7953519" y="2078706"/>
            <a:chExt cx="2338080" cy="2901978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3994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72580" y="2667474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洗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3994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掌握正确洗手方法 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10" name="组合 23"/>
          <p:cNvGrpSpPr>
            <a:grpSpLocks/>
          </p:cNvGrpSpPr>
          <p:nvPr/>
        </p:nvGrpSpPr>
        <p:grpSpPr bwMode="auto">
          <a:xfrm>
            <a:off x="6572264" y="1571618"/>
            <a:ext cx="1753791" cy="2177177"/>
            <a:chOff x="7953519" y="2078706"/>
            <a:chExt cx="2338080" cy="2901978"/>
          </a:xfrm>
        </p:grpSpPr>
        <p:sp>
          <p:nvSpPr>
            <p:cNvPr id="26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27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00" b="1" dirty="0"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72580" y="2667474"/>
              <a:ext cx="1364688" cy="1025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4400" b="1" dirty="0" smtClean="0">
                  <a:solidFill>
                    <a:schemeClr val="tx2"/>
                  </a:solidFill>
                  <a:sym typeface="Arial" pitchFamily="34" charset="0"/>
                </a:rPr>
                <a:t>监</a:t>
              </a:r>
              <a:endParaRPr lang="zh-CN" altLang="en-US" sz="4400" b="1" dirty="0">
                <a:solidFill>
                  <a:schemeClr val="tx2"/>
                </a:solidFill>
                <a:sym typeface="Arial" pitchFamily="34" charset="0"/>
              </a:endParaRPr>
            </a:p>
          </p:txBody>
        </p:sp>
        <p:sp>
          <p:nvSpPr>
            <p:cNvPr id="29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2147483647 h 121"/>
                <a:gd name="T2" fmla="*/ 2147483647 w 119"/>
                <a:gd name="T3" fmla="*/ 2147483647 h 121"/>
                <a:gd name="T4" fmla="*/ 2147483647 w 119"/>
                <a:gd name="T5" fmla="*/ 2147483647 h 121"/>
                <a:gd name="T6" fmla="*/ 2147483647 w 119"/>
                <a:gd name="T7" fmla="*/ 2147483647 h 121"/>
                <a:gd name="T8" fmla="*/ 2147483647 w 119"/>
                <a:gd name="T9" fmla="*/ 2147483647 h 121"/>
                <a:gd name="T10" fmla="*/ 2147483647 w 119"/>
                <a:gd name="T11" fmla="*/ 2147483647 h 121"/>
                <a:gd name="T12" fmla="*/ 2147483647 w 119"/>
                <a:gd name="T13" fmla="*/ 2147483647 h 121"/>
                <a:gd name="T14" fmla="*/ 2147483647 w 119"/>
                <a:gd name="T15" fmla="*/ 0 h 121"/>
                <a:gd name="T16" fmla="*/ 1270160375 w 119"/>
                <a:gd name="T17" fmla="*/ 2147483647 h 121"/>
                <a:gd name="T18" fmla="*/ 0 w 119"/>
                <a:gd name="T19" fmla="*/ 2147483647 h 121"/>
                <a:gd name="T20" fmla="*/ 2147483647 w 119"/>
                <a:gd name="T21" fmla="*/ 2147483647 h 121"/>
                <a:gd name="T22" fmla="*/ 2147483647 w 119"/>
                <a:gd name="T23" fmla="*/ 2147483647 h 121"/>
                <a:gd name="T24" fmla="*/ 2147483647 w 119"/>
                <a:gd name="T25" fmla="*/ 2147483647 h 121"/>
                <a:gd name="T26" fmla="*/ 2147483647 w 119"/>
                <a:gd name="T27" fmla="*/ 2147483647 h 121"/>
                <a:gd name="T28" fmla="*/ 2147483647 w 119"/>
                <a:gd name="T29" fmla="*/ 2147483647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2147483647 w 151"/>
                <a:gd name="T1" fmla="*/ 2147483647 h 149"/>
                <a:gd name="T2" fmla="*/ 2147483647 w 151"/>
                <a:gd name="T3" fmla="*/ 2147483647 h 149"/>
                <a:gd name="T4" fmla="*/ 2147483647 w 151"/>
                <a:gd name="T5" fmla="*/ 2147483647 h 149"/>
                <a:gd name="T6" fmla="*/ 2147483647 w 151"/>
                <a:gd name="T7" fmla="*/ 0 h 149"/>
                <a:gd name="T8" fmla="*/ 2147483647 w 151"/>
                <a:gd name="T9" fmla="*/ 2147483647 h 149"/>
                <a:gd name="T10" fmla="*/ 2147483647 w 151"/>
                <a:gd name="T11" fmla="*/ 2147483647 h 149"/>
                <a:gd name="T12" fmla="*/ 2147483647 w 151"/>
                <a:gd name="T13" fmla="*/ 2147483647 h 149"/>
                <a:gd name="T14" fmla="*/ 2147483647 w 151"/>
                <a:gd name="T15" fmla="*/ 2147483647 h 149"/>
                <a:gd name="T16" fmla="*/ 0 w 151"/>
                <a:gd name="T17" fmla="*/ 2147483647 h 149"/>
                <a:gd name="T18" fmla="*/ 2147483647 w 151"/>
                <a:gd name="T19" fmla="*/ 2147483647 h 149"/>
                <a:gd name="T20" fmla="*/ 2147483647 w 151"/>
                <a:gd name="T21" fmla="*/ 2147483647 h 149"/>
                <a:gd name="T22" fmla="*/ 2147483647 w 151"/>
                <a:gd name="T23" fmla="*/ 2147483647 h 149"/>
                <a:gd name="T24" fmla="*/ 2147483647 w 151"/>
                <a:gd name="T25" fmla="*/ 2147483647 h 149"/>
                <a:gd name="T26" fmla="*/ 2147483647 w 151"/>
                <a:gd name="T27" fmla="*/ 2147483647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147483647 w 285"/>
                <a:gd name="T1" fmla="*/ 2147483647 h 289"/>
                <a:gd name="T2" fmla="*/ 2147483647 w 285"/>
                <a:gd name="T3" fmla="*/ 2147483647 h 289"/>
                <a:gd name="T4" fmla="*/ 2147483647 w 285"/>
                <a:gd name="T5" fmla="*/ 2147483647 h 289"/>
                <a:gd name="T6" fmla="*/ 2147483647 w 285"/>
                <a:gd name="T7" fmla="*/ 2147483647 h 289"/>
                <a:gd name="T8" fmla="*/ 2147483647 w 285"/>
                <a:gd name="T9" fmla="*/ 2147483647 h 289"/>
                <a:gd name="T10" fmla="*/ 2147483647 w 285"/>
                <a:gd name="T11" fmla="*/ 2147483647 h 289"/>
                <a:gd name="T12" fmla="*/ 2147483647 w 285"/>
                <a:gd name="T13" fmla="*/ 2147483647 h 289"/>
                <a:gd name="T14" fmla="*/ 2147483647 w 285"/>
                <a:gd name="T15" fmla="*/ 2147483647 h 289"/>
                <a:gd name="T16" fmla="*/ 2147483647 w 285"/>
                <a:gd name="T17" fmla="*/ 0 h 289"/>
                <a:gd name="T18" fmla="*/ 2147483647 w 285"/>
                <a:gd name="T19" fmla="*/ 2147483647 h 289"/>
                <a:gd name="T20" fmla="*/ 2147483647 w 285"/>
                <a:gd name="T21" fmla="*/ 2147483647 h 289"/>
                <a:gd name="T22" fmla="*/ 2147483647 w 285"/>
                <a:gd name="T23" fmla="*/ 2147483647 h 289"/>
                <a:gd name="T24" fmla="*/ 2147483647 w 285"/>
                <a:gd name="T25" fmla="*/ 2147483647 h 289"/>
                <a:gd name="T26" fmla="*/ 2147483647 w 285"/>
                <a:gd name="T27" fmla="*/ 2147483647 h 289"/>
                <a:gd name="T28" fmla="*/ 2147483647 w 285"/>
                <a:gd name="T29" fmla="*/ 2147483647 h 289"/>
                <a:gd name="T30" fmla="*/ 2147483647 w 285"/>
                <a:gd name="T31" fmla="*/ 2147483647 h 289"/>
                <a:gd name="T32" fmla="*/ 2147483647 w 285"/>
                <a:gd name="T33" fmla="*/ 2147483647 h 289"/>
                <a:gd name="T34" fmla="*/ 2147483647 w 285"/>
                <a:gd name="T35" fmla="*/ 2147483647 h 289"/>
                <a:gd name="T36" fmla="*/ 2147483647 w 285"/>
                <a:gd name="T37" fmla="*/ 2147483647 h 289"/>
                <a:gd name="T38" fmla="*/ 2147483647 w 285"/>
                <a:gd name="T39" fmla="*/ 2147483647 h 289"/>
                <a:gd name="T40" fmla="*/ 2147483647 w 285"/>
                <a:gd name="T41" fmla="*/ 2147483647 h 289"/>
                <a:gd name="T42" fmla="*/ 2147483647 w 285"/>
                <a:gd name="T43" fmla="*/ 2147483647 h 289"/>
                <a:gd name="T44" fmla="*/ 2147483647 w 285"/>
                <a:gd name="T45" fmla="*/ 2147483647 h 289"/>
                <a:gd name="T46" fmla="*/ 2147483647 w 285"/>
                <a:gd name="T47" fmla="*/ 2147483647 h 289"/>
                <a:gd name="T48" fmla="*/ 2147483647 w 285"/>
                <a:gd name="T49" fmla="*/ 2147483647 h 289"/>
                <a:gd name="T50" fmla="*/ 2147483647 w 285"/>
                <a:gd name="T51" fmla="*/ 2147483647 h 289"/>
                <a:gd name="T52" fmla="*/ 2147483647 w 285"/>
                <a:gd name="T53" fmla="*/ 2147483647 h 289"/>
                <a:gd name="T54" fmla="*/ 2147483647 w 285"/>
                <a:gd name="T55" fmla="*/ 2147483647 h 289"/>
                <a:gd name="T56" fmla="*/ 2147483647 w 285"/>
                <a:gd name="T57" fmla="*/ 2147483647 h 289"/>
                <a:gd name="T58" fmla="*/ 2147483647 w 285"/>
                <a:gd name="T59" fmla="*/ 2147483647 h 289"/>
                <a:gd name="T60" fmla="*/ 2147483647 w 285"/>
                <a:gd name="T61" fmla="*/ 2147483647 h 289"/>
                <a:gd name="T62" fmla="*/ 2147483647 w 285"/>
                <a:gd name="T63" fmla="*/ 2147483647 h 289"/>
                <a:gd name="T64" fmla="*/ 2147483647 w 285"/>
                <a:gd name="T65" fmla="*/ 214748364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r>
                <a:rPr lang="zh-CN" altLang="en-US" sz="1500" b="1" dirty="0" smtClean="0">
                  <a:solidFill>
                    <a:srgbClr val="445469"/>
                  </a:solidFill>
                  <a:sym typeface="Arial" pitchFamily="34" charset="0"/>
                </a:rPr>
                <a:t>注意自我监测</a:t>
              </a:r>
              <a:endParaRPr lang="en-US" altLang="zh-CN" sz="1500" b="1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184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019">
                <a:spcBef>
                  <a:spcPct val="20000"/>
                </a:spcBef>
              </a:pPr>
              <a:endParaRPr lang="en-US" altLang="zh-CN" sz="900" dirty="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sp>
        <p:nvSpPr>
          <p:cNvPr id="35" name="圆角矩形 34"/>
          <p:cNvSpPr/>
          <p:nvPr/>
        </p:nvSpPr>
        <p:spPr>
          <a:xfrm>
            <a:off x="1428728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一</a:t>
            </a:r>
            <a:endParaRPr lang="zh-CN" altLang="en-US" b="1" dirty="0"/>
          </a:p>
        </p:txBody>
      </p:sp>
      <p:sp>
        <p:nvSpPr>
          <p:cNvPr id="36" name="圆角矩形 35"/>
          <p:cNvSpPr/>
          <p:nvPr/>
        </p:nvSpPr>
        <p:spPr>
          <a:xfrm>
            <a:off x="3286116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二</a:t>
            </a:r>
            <a:endParaRPr lang="zh-CN" altLang="en-US" b="1" dirty="0"/>
          </a:p>
        </p:txBody>
      </p:sp>
      <p:sp>
        <p:nvSpPr>
          <p:cNvPr id="37" name="圆角矩形 36"/>
          <p:cNvSpPr/>
          <p:nvPr/>
        </p:nvSpPr>
        <p:spPr>
          <a:xfrm>
            <a:off x="5143504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三</a:t>
            </a:r>
            <a:endParaRPr lang="zh-CN" altLang="en-US" b="1" dirty="0"/>
          </a:p>
        </p:txBody>
      </p:sp>
      <p:sp>
        <p:nvSpPr>
          <p:cNvPr id="38" name="圆角矩形 37"/>
          <p:cNvSpPr/>
          <p:nvPr/>
        </p:nvSpPr>
        <p:spPr>
          <a:xfrm>
            <a:off x="7000892" y="1000114"/>
            <a:ext cx="914400" cy="50006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四</a:t>
            </a:r>
            <a:endParaRPr lang="zh-CN" alt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500298" y="3857634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70C0"/>
                </a:solidFill>
              </a:rPr>
              <a:t>自我防护“四”法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讲课\基层讲课\2020年下校讲课\20200210初三高三直播学点科学防护知识，保持健康生活\微信图片_202002021718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6"/>
            <a:ext cx="9191604" cy="5554458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1214414" y="2285998"/>
            <a:ext cx="6715172" cy="23574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 smtClean="0"/>
              <a:t>       防控疫情是一场大仗、硬仗，每个人都要做出自己的贡献。我们要共同严格遵守疫情防控的有关要求，做好自我保护，合理安排时间</a:t>
            </a:r>
            <a:r>
              <a:rPr lang="zh-CN" altLang="en-US" sz="2400" smtClean="0"/>
              <a:t>，提高自我</a:t>
            </a:r>
            <a:r>
              <a:rPr lang="zh-CN" altLang="en-US" sz="2400" dirty="0" smtClean="0"/>
              <a:t>管理能力，在党的坚强领导下，和全国人民一起万众一心，坚决打赢疫情防控阻击战</a:t>
            </a:r>
            <a:r>
              <a:rPr lang="zh-CN" altLang="en-US" sz="2400" smtClean="0"/>
              <a:t>！！！让我们的生活更健康更有意义！</a:t>
            </a:r>
            <a:endParaRPr lang="zh-CN" altLang="en-US" sz="2400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简约淡雅心形小草PPT背景\幻灯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1"/>
            <a:ext cx="9140827" cy="514389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571868" y="1142990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祝福同学们！</a:t>
            </a:r>
            <a:endParaRPr lang="zh-CN" altLang="en-US" sz="6000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104600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12">
      <a:dk1>
        <a:srgbClr val="000000"/>
      </a:dk1>
      <a:lt1>
        <a:srgbClr val="FFFFFF"/>
      </a:lt1>
      <a:dk2>
        <a:srgbClr val="009E47"/>
      </a:dk2>
      <a:lt2>
        <a:srgbClr val="A0A0A0"/>
      </a:lt2>
      <a:accent1>
        <a:srgbClr val="B5B5B5"/>
      </a:accent1>
      <a:accent2>
        <a:srgbClr val="B5B5B5"/>
      </a:accent2>
      <a:accent3>
        <a:srgbClr val="B5B5B5"/>
      </a:accent3>
      <a:accent4>
        <a:srgbClr val="B5B5B5"/>
      </a:accent4>
      <a:accent5>
        <a:srgbClr val="B5B5B5"/>
      </a:accent5>
      <a:accent6>
        <a:srgbClr val="B5B5B5"/>
      </a:accent6>
      <a:hlink>
        <a:srgbClr val="0000FF"/>
      </a:hlink>
      <a:folHlink>
        <a:srgbClr val="800080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3232</TotalTime>
  <Words>779</Words>
  <Application>Microsoft Macintosh PowerPoint</Application>
  <PresentationFormat>全屏显示(16:9)</PresentationFormat>
  <Paragraphs>165</Paragraphs>
  <Slides>36</Slides>
  <Notes>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</vt:vector>
  </TitlesOfParts>
  <Company>http://www.ypppt.com/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幺青</cp:lastModifiedBy>
  <cp:revision>330</cp:revision>
  <dcterms:created xsi:type="dcterms:W3CDTF">2014-12-16T06:14:24Z</dcterms:created>
  <dcterms:modified xsi:type="dcterms:W3CDTF">2020-02-03T17:31:43Z</dcterms:modified>
</cp:coreProperties>
</file>